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7" r:id="rId2"/>
    <p:sldId id="466" r:id="rId3"/>
    <p:sldId id="446" r:id="rId4"/>
    <p:sldId id="456" r:id="rId5"/>
    <p:sldId id="441" r:id="rId6"/>
    <p:sldId id="272" r:id="rId7"/>
    <p:sldId id="448" r:id="rId8"/>
    <p:sldId id="447" r:id="rId9"/>
    <p:sldId id="443" r:id="rId10"/>
    <p:sldId id="449" r:id="rId11"/>
    <p:sldId id="450" r:id="rId12"/>
    <p:sldId id="458" r:id="rId13"/>
    <p:sldId id="460" r:id="rId14"/>
    <p:sldId id="461" r:id="rId15"/>
    <p:sldId id="462" r:id="rId16"/>
    <p:sldId id="463" r:id="rId17"/>
    <p:sldId id="467" r:id="rId18"/>
    <p:sldId id="384" r:id="rId19"/>
    <p:sldId id="380" r:id="rId20"/>
    <p:sldId id="387" r:id="rId21"/>
    <p:sldId id="385" r:id="rId22"/>
    <p:sldId id="277" r:id="rId23"/>
    <p:sldId id="451" r:id="rId24"/>
    <p:sldId id="452" r:id="rId25"/>
    <p:sldId id="453" r:id="rId26"/>
    <p:sldId id="454" r:id="rId27"/>
    <p:sldId id="455" r:id="rId28"/>
    <p:sldId id="465"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327"/>
  </p:normalViewPr>
  <p:slideViewPr>
    <p:cSldViewPr snapToGrid="0" snapToObjects="1">
      <p:cViewPr varScale="1">
        <p:scale>
          <a:sx n="100" d="100"/>
          <a:sy n="100" d="100"/>
        </p:scale>
        <p:origin x="78" y="25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50719-91C6-BC4C-B71D-444581C34444}" type="datetimeFigureOut">
              <a:rPr lang="en-US" smtClean="0"/>
              <a:t>6/17/2022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2ED31-438A-5E41-B53C-A2CB29F8225A}" type="slidenum">
              <a:rPr lang="en-US" smtClean="0"/>
              <a:t>‹#›</a:t>
            </a:fld>
            <a:endParaRPr lang="en-US" dirty="0"/>
          </a:p>
        </p:txBody>
      </p:sp>
    </p:spTree>
    <p:extLst>
      <p:ext uri="{BB962C8B-B14F-4D97-AF65-F5344CB8AC3E}">
        <p14:creationId xmlns:p14="http://schemas.microsoft.com/office/powerpoint/2010/main" val="418324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“Research shows that merely assigning a name or label to what we feel literally calms down the activity of the emotional circuitry in the right hemisphere…Sometimes parents avoid talking about upsetting experiences, thinking that doing so will reinforce their children’s pain or make things worse. Actually, telling the story is often exactly what children need, both to make sense of the event and to move on to a place where they can feel better about what happened…The drive to understand why things happen to us is so strong that the brain will continue to try making sense of an experience until it succeeds. As parents, we can help this process along through storytelling.”</a:t>
            </a:r>
          </a:p>
          <a:p>
            <a:r>
              <a:rPr lang="en-AU" i="1" dirty="0"/>
              <a:t>Dr. Daniel Siegel and Dr. Tina Payne Bryson, The Whole-Brain Child</a:t>
            </a:r>
            <a:r>
              <a:rPr lang="en-AU" i="1" baseline="30000" dirty="0"/>
              <a:t>4</a:t>
            </a:r>
          </a:p>
          <a:p>
            <a:r>
              <a:rPr lang="en-AU" dirty="0"/>
              <a:t>For example, you might say one of the mirroring statements below and use your tone of voice</a:t>
            </a:r>
            <a:r>
              <a:rPr lang="en-AU" baseline="30000" dirty="0"/>
              <a:t>5</a:t>
            </a:r>
            <a:r>
              <a:rPr lang="en-AU" dirty="0"/>
              <a:t>, facial expressions</a:t>
            </a:r>
            <a:r>
              <a:rPr lang="en-AU" baseline="30000" dirty="0"/>
              <a:t>6</a:t>
            </a:r>
            <a:r>
              <a:rPr lang="en-AU" dirty="0"/>
              <a:t>, and body language</a:t>
            </a:r>
            <a:r>
              <a:rPr lang="en-AU" baseline="30000" dirty="0"/>
              <a:t>7</a:t>
            </a:r>
            <a:r>
              <a:rPr lang="en-AU" dirty="0"/>
              <a:t> to mirror how your child is feeling and to align with your own words. Much of human communication is non-verbal, so by aligning your words and the non-verbal cues you’re sending, you’ll communicate in a meaningful way that you really do get how your child is feeling.</a:t>
            </a:r>
            <a:endParaRPr lang="en-AU" i="1" baseline="30000" dirty="0"/>
          </a:p>
          <a:p>
            <a:endParaRPr lang="en-US" dirty="0"/>
          </a:p>
        </p:txBody>
      </p:sp>
      <p:sp>
        <p:nvSpPr>
          <p:cNvPr id="4" name="Slide Number Placeholder 3"/>
          <p:cNvSpPr>
            <a:spLocks noGrp="1"/>
          </p:cNvSpPr>
          <p:nvPr>
            <p:ph type="sldNum" sz="quarter" idx="5"/>
          </p:nvPr>
        </p:nvSpPr>
        <p:spPr/>
        <p:txBody>
          <a:bodyPr/>
          <a:lstStyle/>
          <a:p>
            <a:fld id="{73D8AD88-6D20-7945-A919-310832C99092}" type="slidenum">
              <a:rPr lang="en-US" smtClean="0"/>
              <a:t>18</a:t>
            </a:fld>
            <a:endParaRPr lang="en-US" dirty="0"/>
          </a:p>
        </p:txBody>
      </p:sp>
    </p:spTree>
    <p:extLst>
      <p:ext uri="{BB962C8B-B14F-4D97-AF65-F5344CB8AC3E}">
        <p14:creationId xmlns:p14="http://schemas.microsoft.com/office/powerpoint/2010/main" val="205952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Why this step is important:</a:t>
            </a:r>
            <a:r>
              <a:rPr lang="en-AU" dirty="0"/>
              <a:t> Nurturing your child’s problem-solving skills is one of the greatest gifts you can give them. Kids who lack problem-solving skills may be at a higher risk for depression and suicide.</a:t>
            </a:r>
            <a:r>
              <a:rPr lang="en-AU" baseline="30000" dirty="0"/>
              <a:t>11</a:t>
            </a:r>
            <a:r>
              <a:rPr lang="en-AU" dirty="0"/>
              <a:t> On the other hand, when you teach children problem-solving skills, research shows that kids are less likely to have behavioral issues, plus they get better at controlling their own impulsive behavior.</a:t>
            </a:r>
            <a:r>
              <a:rPr lang="en-AU" baseline="30000" dirty="0"/>
              <a:t>12</a:t>
            </a:r>
            <a:r>
              <a:rPr lang="en-AU" dirty="0"/>
              <a:t> </a:t>
            </a:r>
            <a:r>
              <a:rPr lang="en-AU" baseline="30000" dirty="0"/>
              <a:t>13</a:t>
            </a:r>
            <a:endParaRPr lang="en-US" dirty="0"/>
          </a:p>
        </p:txBody>
      </p:sp>
      <p:sp>
        <p:nvSpPr>
          <p:cNvPr id="4" name="Slide Number Placeholder 3"/>
          <p:cNvSpPr>
            <a:spLocks noGrp="1"/>
          </p:cNvSpPr>
          <p:nvPr>
            <p:ph type="sldNum" sz="quarter" idx="5"/>
          </p:nvPr>
        </p:nvSpPr>
        <p:spPr/>
        <p:txBody>
          <a:bodyPr/>
          <a:lstStyle/>
          <a:p>
            <a:fld id="{73D8AD88-6D20-7945-A919-310832C99092}" type="slidenum">
              <a:rPr lang="en-US" smtClean="0"/>
              <a:t>20</a:t>
            </a:fld>
            <a:endParaRPr lang="en-US" dirty="0"/>
          </a:p>
        </p:txBody>
      </p:sp>
    </p:spTree>
    <p:extLst>
      <p:ext uri="{BB962C8B-B14F-4D97-AF65-F5344CB8AC3E}">
        <p14:creationId xmlns:p14="http://schemas.microsoft.com/office/powerpoint/2010/main" val="115591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249A-0E33-A58A-1794-FF9C48FE2B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10236F4-A7E7-9714-36F8-0636B3D1A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A07232B-02AF-10CC-AB45-5F38839E7AB1}"/>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5" name="Footer Placeholder 4">
            <a:extLst>
              <a:ext uri="{FF2B5EF4-FFF2-40B4-BE49-F238E27FC236}">
                <a16:creationId xmlns:a16="http://schemas.microsoft.com/office/drawing/2014/main" id="{5599AD15-DF0B-FD0B-D836-6E56B8505D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86A984-09FA-01F5-0CF3-8152991B609B}"/>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278364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E879-2B6E-581A-912D-ADF306B349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A69441-7E92-51FC-E02A-2C3DA4BDC1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FEC39D-B0D0-AEB0-8D36-B4B57A034010}"/>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5" name="Footer Placeholder 4">
            <a:extLst>
              <a:ext uri="{FF2B5EF4-FFF2-40B4-BE49-F238E27FC236}">
                <a16:creationId xmlns:a16="http://schemas.microsoft.com/office/drawing/2014/main" id="{1D5D6FDC-1274-0143-0B39-1071D77016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94C37-1142-787F-FC0D-8DDCEF48A8BF}"/>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8891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D5905-91B1-18EE-BC84-E4D9B23CAC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700FD8-535C-7F0A-E0B6-8EB984A92D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A874B7-DC5F-9AAD-CB82-B7CC56508652}"/>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5" name="Footer Placeholder 4">
            <a:extLst>
              <a:ext uri="{FF2B5EF4-FFF2-40B4-BE49-F238E27FC236}">
                <a16:creationId xmlns:a16="http://schemas.microsoft.com/office/drawing/2014/main" id="{7ADA6FE9-9539-E5D6-2520-027AE60CBF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665278-D3D2-F956-9A3B-AE14C58676D1}"/>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406983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7F8A-A1EA-180C-37C9-5B89508C9F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97F858-8810-FD5B-7514-2807F9C5D4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7FF3E7-3CCA-0392-8FBA-664D9CDE94F7}"/>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5" name="Footer Placeholder 4">
            <a:extLst>
              <a:ext uri="{FF2B5EF4-FFF2-40B4-BE49-F238E27FC236}">
                <a16:creationId xmlns:a16="http://schemas.microsoft.com/office/drawing/2014/main" id="{8A3CFDDE-913D-706F-6911-1AF7EDB96D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11C38-DBEC-C162-9CA5-AE79471ED82C}"/>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401200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92A9-3CBE-7CDC-F271-391C5A1756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AFA19A7-C49D-D7CF-721C-C9922863C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CE3753-0FC7-D8B3-5763-1F3FF70E0925}"/>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5" name="Footer Placeholder 4">
            <a:extLst>
              <a:ext uri="{FF2B5EF4-FFF2-40B4-BE49-F238E27FC236}">
                <a16:creationId xmlns:a16="http://schemas.microsoft.com/office/drawing/2014/main" id="{9DA1B9ED-0C7E-E8BA-73FA-0C096CBCB5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B716CD-9598-EBF2-0451-0E65028223F4}"/>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208860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B9FD-4BB5-BE1B-A783-B6D561E08D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8C2CC3-0AC4-4113-9DA4-0E66056B3F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71B77E8-3B15-0374-331B-3FDD24FEAEA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B64138C-0CE7-D4BB-B97D-3D8E59D1B0C2}"/>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6" name="Footer Placeholder 5">
            <a:extLst>
              <a:ext uri="{FF2B5EF4-FFF2-40B4-BE49-F238E27FC236}">
                <a16:creationId xmlns:a16="http://schemas.microsoft.com/office/drawing/2014/main" id="{81313314-ED50-CD12-A607-A10D880D45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E3E186-89C0-87AC-A821-A9403B16363C}"/>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31898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2B21-DA7A-DAB2-3024-FC36BCF1152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22D573-4DEA-E7A9-8B0A-2B1ACB2A3D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C0653A-FAA8-5B16-F025-C2D52D226F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55DF680-D15F-A4EE-A25B-BF79B9B86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5C9903-9666-D592-BAAB-564F516012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AC906AD-EBB1-56DB-48B5-813A35517E55}"/>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8" name="Footer Placeholder 7">
            <a:extLst>
              <a:ext uri="{FF2B5EF4-FFF2-40B4-BE49-F238E27FC236}">
                <a16:creationId xmlns:a16="http://schemas.microsoft.com/office/drawing/2014/main" id="{D103BE01-8C09-76CB-E8D8-CF02A9D6D5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9BF8D6-C448-9D13-1227-38BAB096E210}"/>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13267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44C8-B068-9749-5839-4B74DC7034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578A9BF-49FD-D993-CA01-0ED3925495CE}"/>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4" name="Footer Placeholder 3">
            <a:extLst>
              <a:ext uri="{FF2B5EF4-FFF2-40B4-BE49-F238E27FC236}">
                <a16:creationId xmlns:a16="http://schemas.microsoft.com/office/drawing/2014/main" id="{97406706-756E-452B-B957-336DEBE9F6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DE6948-816B-F944-D6BA-DEC6F4644187}"/>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216756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9EE2CB-AB89-5304-B003-43FACF9D0275}"/>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3" name="Footer Placeholder 2">
            <a:extLst>
              <a:ext uri="{FF2B5EF4-FFF2-40B4-BE49-F238E27FC236}">
                <a16:creationId xmlns:a16="http://schemas.microsoft.com/office/drawing/2014/main" id="{F514FBDD-4135-9931-3FB9-357460A693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4C9ACC-F9A9-CB29-B026-65F95A3F70CF}"/>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38456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F57D-A080-44CF-0373-98EBDD116F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250381B-3775-29D6-EA2D-1F61C0690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79E696B-10E6-6221-5219-7029053B1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A3598B-B61C-4E1A-9C4E-FDAC7A1A1643}"/>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6" name="Footer Placeholder 5">
            <a:extLst>
              <a:ext uri="{FF2B5EF4-FFF2-40B4-BE49-F238E27FC236}">
                <a16:creationId xmlns:a16="http://schemas.microsoft.com/office/drawing/2014/main" id="{6E530A8F-C29D-62F2-EB76-F51A30068C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F22EB9-EDE6-C5FB-9F2E-9CCEBD021F8A}"/>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278212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A5C3-854A-EB15-7CC8-A3AC13A894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4C8876C-491B-0C50-CA8E-C662E0A1B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1330BC-01B8-63DE-3EC3-A204D6487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116F33-A5DB-591D-67D3-BC10DA472044}"/>
              </a:ext>
            </a:extLst>
          </p:cNvPr>
          <p:cNvSpPr>
            <a:spLocks noGrp="1"/>
          </p:cNvSpPr>
          <p:nvPr>
            <p:ph type="dt" sz="half" idx="10"/>
          </p:nvPr>
        </p:nvSpPr>
        <p:spPr/>
        <p:txBody>
          <a:bodyPr/>
          <a:lstStyle/>
          <a:p>
            <a:fld id="{480EFEAC-D133-3F47-B95F-269009A68695}" type="datetimeFigureOut">
              <a:rPr lang="en-US" smtClean="0"/>
              <a:t>6/17/2022</a:t>
            </a:fld>
            <a:endParaRPr lang="en-US" dirty="0"/>
          </a:p>
        </p:txBody>
      </p:sp>
      <p:sp>
        <p:nvSpPr>
          <p:cNvPr id="6" name="Footer Placeholder 5">
            <a:extLst>
              <a:ext uri="{FF2B5EF4-FFF2-40B4-BE49-F238E27FC236}">
                <a16:creationId xmlns:a16="http://schemas.microsoft.com/office/drawing/2014/main" id="{6BD79BC4-3376-47E6-854E-DA08E3908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E352B6-BF35-9CCC-19E8-1AA7EDC50E13}"/>
              </a:ext>
            </a:extLst>
          </p:cNvPr>
          <p:cNvSpPr>
            <a:spLocks noGrp="1"/>
          </p:cNvSpPr>
          <p:nvPr>
            <p:ph type="sldNum" sz="quarter" idx="12"/>
          </p:nvPr>
        </p:nvSpPr>
        <p:spPr/>
        <p:txBody>
          <a:bodyPr/>
          <a:lstStyle/>
          <a:p>
            <a:fld id="{B1B4D481-7A04-2043-A29B-DFECD36655FE}" type="slidenum">
              <a:rPr lang="en-US" smtClean="0"/>
              <a:t>‹#›</a:t>
            </a:fld>
            <a:endParaRPr lang="en-US" dirty="0"/>
          </a:p>
        </p:txBody>
      </p:sp>
    </p:spTree>
    <p:extLst>
      <p:ext uri="{BB962C8B-B14F-4D97-AF65-F5344CB8AC3E}">
        <p14:creationId xmlns:p14="http://schemas.microsoft.com/office/powerpoint/2010/main" val="86046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79E68F-E9A5-A357-10B9-51F4137BB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0BE061-63AE-4890-5731-4505F0D1D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95DCB6-0E0A-056B-5B27-32A274ED5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EFEAC-D133-3F47-B95F-269009A68695}" type="datetimeFigureOut">
              <a:rPr lang="en-US" smtClean="0"/>
              <a:t>6/17/2022</a:t>
            </a:fld>
            <a:endParaRPr lang="en-US" dirty="0"/>
          </a:p>
        </p:txBody>
      </p:sp>
      <p:sp>
        <p:nvSpPr>
          <p:cNvPr id="5" name="Footer Placeholder 4">
            <a:extLst>
              <a:ext uri="{FF2B5EF4-FFF2-40B4-BE49-F238E27FC236}">
                <a16:creationId xmlns:a16="http://schemas.microsoft.com/office/drawing/2014/main" id="{C4A50745-0C76-C65D-5CD4-237391F04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C2EE0F-FABC-23B4-B743-12670946D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4D481-7A04-2043-A29B-DFECD36655FE}" type="slidenum">
              <a:rPr lang="en-US" smtClean="0"/>
              <a:t>‹#›</a:t>
            </a:fld>
            <a:endParaRPr lang="en-US" dirty="0"/>
          </a:p>
        </p:txBody>
      </p:sp>
    </p:spTree>
    <p:extLst>
      <p:ext uri="{BB962C8B-B14F-4D97-AF65-F5344CB8AC3E}">
        <p14:creationId xmlns:p14="http://schemas.microsoft.com/office/powerpoint/2010/main" val="293625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eception@bcbm.com.a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9E75-5930-CB40-BBC5-D0FD0F7E2AA4}"/>
              </a:ext>
            </a:extLst>
          </p:cNvPr>
          <p:cNvPicPr/>
          <p:nvPr/>
        </p:nvPicPr>
        <p:blipFill>
          <a:blip r:embed="rId2"/>
          <a:stretch>
            <a:fillRect/>
          </a:stretch>
        </p:blipFill>
        <p:spPr>
          <a:xfrm>
            <a:off x="186027" y="5955323"/>
            <a:ext cx="5370711" cy="687045"/>
          </a:xfrm>
          <a:prstGeom prst="rect">
            <a:avLst/>
          </a:prstGeom>
        </p:spPr>
      </p:pic>
      <p:pic>
        <p:nvPicPr>
          <p:cNvPr id="7" name="Picture 6">
            <a:extLst>
              <a:ext uri="{FF2B5EF4-FFF2-40B4-BE49-F238E27FC236}">
                <a16:creationId xmlns:a16="http://schemas.microsoft.com/office/drawing/2014/main" id="{159B95E4-ABB3-DD47-8913-1046F49747C0}"/>
              </a:ext>
            </a:extLst>
          </p:cNvPr>
          <p:cNvPicPr>
            <a:picLocks noChangeAspect="1"/>
          </p:cNvPicPr>
          <p:nvPr/>
        </p:nvPicPr>
        <p:blipFill rotWithShape="1">
          <a:blip r:embed="rId3"/>
          <a:srcRect l="70224" t="8082" r="6264" b="83369"/>
          <a:stretch/>
        </p:blipFill>
        <p:spPr>
          <a:xfrm>
            <a:off x="612618" y="2585869"/>
            <a:ext cx="3329942" cy="1685783"/>
          </a:xfrm>
          <a:prstGeom prst="rect">
            <a:avLst/>
          </a:prstGeom>
        </p:spPr>
      </p:pic>
      <p:sp>
        <p:nvSpPr>
          <p:cNvPr id="2" name="TextBox 1">
            <a:extLst>
              <a:ext uri="{FF2B5EF4-FFF2-40B4-BE49-F238E27FC236}">
                <a16:creationId xmlns:a16="http://schemas.microsoft.com/office/drawing/2014/main" id="{24DC7F50-1F9C-D14D-ADA9-595E6CE09A01}"/>
              </a:ext>
            </a:extLst>
          </p:cNvPr>
          <p:cNvSpPr txBox="1"/>
          <p:nvPr/>
        </p:nvSpPr>
        <p:spPr>
          <a:xfrm>
            <a:off x="5731100" y="479099"/>
            <a:ext cx="6561214" cy="3416320"/>
          </a:xfrm>
          <a:prstGeom prst="rect">
            <a:avLst/>
          </a:prstGeom>
          <a:noFill/>
          <a:ln w="95250">
            <a:noFill/>
          </a:ln>
        </p:spPr>
        <p:txBody>
          <a:bodyPr wrap="square" rtlCol="0">
            <a:spAutoFit/>
          </a:bodyPr>
          <a:lstStyle/>
          <a:p>
            <a:pPr algn="ctr"/>
            <a:r>
              <a:rPr lang="en-US" sz="5400" b="1" dirty="0">
                <a:solidFill>
                  <a:schemeClr val="accent1"/>
                </a:solidFill>
                <a:latin typeface="Arial Black" panose="020B0604020202020204" pitchFamily="34" charset="0"/>
                <a:cs typeface="Arial Black" panose="020B0604020202020204" pitchFamily="34" charset="0"/>
              </a:rPr>
              <a:t>Pathological Demand Avoidance Syndrome</a:t>
            </a:r>
          </a:p>
        </p:txBody>
      </p:sp>
      <p:sp>
        <p:nvSpPr>
          <p:cNvPr id="8" name="TextBox 7">
            <a:extLst>
              <a:ext uri="{FF2B5EF4-FFF2-40B4-BE49-F238E27FC236}">
                <a16:creationId xmlns:a16="http://schemas.microsoft.com/office/drawing/2014/main" id="{6DA9945F-F18E-F34A-9CDE-B6272489C8B0}"/>
              </a:ext>
            </a:extLst>
          </p:cNvPr>
          <p:cNvSpPr txBox="1"/>
          <p:nvPr/>
        </p:nvSpPr>
        <p:spPr>
          <a:xfrm>
            <a:off x="6096001" y="4399005"/>
            <a:ext cx="5958730" cy="1077218"/>
          </a:xfrm>
          <a:prstGeom prst="rect">
            <a:avLst/>
          </a:prstGeom>
          <a:noFill/>
        </p:spPr>
        <p:txBody>
          <a:bodyPr wrap="square" rtlCol="0">
            <a:spAutoFit/>
          </a:bodyPr>
          <a:lstStyle/>
          <a:p>
            <a:pPr algn="ctr"/>
            <a:r>
              <a:rPr lang="en-US" sz="3600" b="1" dirty="0">
                <a:solidFill>
                  <a:schemeClr val="accent1"/>
                </a:solidFill>
                <a:latin typeface="Arial Black" panose="020B0604020202020204" pitchFamily="34" charset="0"/>
                <a:cs typeface="Arial Black" panose="020B0604020202020204" pitchFamily="34" charset="0"/>
              </a:rPr>
              <a:t>Bobbi Cook</a:t>
            </a:r>
          </a:p>
          <a:p>
            <a:pPr algn="ctr"/>
            <a:r>
              <a:rPr lang="en-US" sz="2800" b="1" dirty="0">
                <a:solidFill>
                  <a:schemeClr val="accent1"/>
                </a:solidFill>
                <a:latin typeface="Arial Black" panose="020B0604020202020204" pitchFamily="34" charset="0"/>
                <a:cs typeface="Arial Black" panose="020B0604020202020204" pitchFamily="34" charset="0"/>
              </a:rPr>
              <a:t>Senior Behaviour Therapist</a:t>
            </a:r>
          </a:p>
        </p:txBody>
      </p:sp>
      <p:sp>
        <p:nvSpPr>
          <p:cNvPr id="6" name="TextBox 9">
            <a:extLst>
              <a:ext uri="{FF2B5EF4-FFF2-40B4-BE49-F238E27FC236}">
                <a16:creationId xmlns:a16="http://schemas.microsoft.com/office/drawing/2014/main" id="{95DEC4D3-1F26-9F3C-B5E8-C2065109CCDC}"/>
              </a:ext>
            </a:extLst>
          </p:cNvPr>
          <p:cNvSpPr txBox="1"/>
          <p:nvPr/>
        </p:nvSpPr>
        <p:spPr>
          <a:xfrm>
            <a:off x="949112" y="4937613"/>
            <a:ext cx="3425179" cy="553998"/>
          </a:xfrm>
          <a:prstGeom prst="rect">
            <a:avLst/>
          </a:prstGeom>
          <a:noFill/>
        </p:spPr>
        <p:txBody>
          <a:bodyPr wrap="square" rtlCol="0">
            <a:spAutoFit/>
          </a:bodyPr>
          <a:lstStyle/>
          <a:p>
            <a:r>
              <a:rPr lang="en-US"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Copyright © Bobbi Cook Behaviour Management </a:t>
            </a:r>
            <a:r>
              <a:rPr lang="en-US" sz="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 </a:t>
            </a:r>
          </a:p>
          <a:p>
            <a:r>
              <a:rPr lang="en-US" sz="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a:t>
            </a:r>
            <a:r>
              <a:rPr lang="en-US"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Rights Reserved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3444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D7D1-8304-9F6D-E209-66EF92A5FEDE}"/>
              </a:ext>
            </a:extLst>
          </p:cNvPr>
          <p:cNvSpPr>
            <a:spLocks noGrp="1"/>
          </p:cNvSpPr>
          <p:nvPr>
            <p:ph type="title"/>
          </p:nvPr>
        </p:nvSpPr>
        <p:spPr>
          <a:solidFill>
            <a:schemeClr val="accent1"/>
          </a:solidFill>
        </p:spPr>
        <p:txBody>
          <a:bodyPr/>
          <a:lstStyle/>
          <a:p>
            <a:r>
              <a:rPr lang="en-US" dirty="0">
                <a:solidFill>
                  <a:schemeClr val="bg1"/>
                </a:solidFill>
              </a:rPr>
              <a:t>Extreme demand avoidance questionnaire</a:t>
            </a:r>
          </a:p>
        </p:txBody>
      </p:sp>
      <p:pic>
        <p:nvPicPr>
          <p:cNvPr id="4" name="Content Placeholder 3">
            <a:extLst>
              <a:ext uri="{FF2B5EF4-FFF2-40B4-BE49-F238E27FC236}">
                <a16:creationId xmlns:a16="http://schemas.microsoft.com/office/drawing/2014/main" id="{0D560BB1-1802-A482-3188-9E4A3E97F448}"/>
              </a:ext>
            </a:extLst>
          </p:cNvPr>
          <p:cNvPicPr>
            <a:picLocks noGrp="1" noChangeAspect="1"/>
          </p:cNvPicPr>
          <p:nvPr>
            <p:ph idx="1"/>
          </p:nvPr>
        </p:nvPicPr>
        <p:blipFill>
          <a:blip r:embed="rId2"/>
          <a:stretch>
            <a:fillRect/>
          </a:stretch>
        </p:blipFill>
        <p:spPr>
          <a:xfrm>
            <a:off x="1396314" y="1690688"/>
            <a:ext cx="8206404" cy="4184512"/>
          </a:xfrm>
          <a:prstGeom prst="rect">
            <a:avLst/>
          </a:prstGeom>
        </p:spPr>
      </p:pic>
      <p:pic>
        <p:nvPicPr>
          <p:cNvPr id="6" name="Picture 5">
            <a:extLst>
              <a:ext uri="{FF2B5EF4-FFF2-40B4-BE49-F238E27FC236}">
                <a16:creationId xmlns:a16="http://schemas.microsoft.com/office/drawing/2014/main" id="{C0AB2E3B-7F51-36BA-8093-05137F823CEC}"/>
              </a:ext>
            </a:extLst>
          </p:cNvPr>
          <p:cNvPicPr/>
          <p:nvPr/>
        </p:nvPicPr>
        <p:blipFill>
          <a:blip r:embed="rId3"/>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36708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87BC-C424-6746-E567-C8B013A0AE15}"/>
              </a:ext>
            </a:extLst>
          </p:cNvPr>
          <p:cNvSpPr>
            <a:spLocks noGrp="1"/>
          </p:cNvSpPr>
          <p:nvPr>
            <p:ph type="title"/>
          </p:nvPr>
        </p:nvSpPr>
        <p:spPr>
          <a:xfrm>
            <a:off x="838200" y="365125"/>
            <a:ext cx="10515600" cy="1145841"/>
          </a:xfrm>
          <a:solidFill>
            <a:schemeClr val="accent1"/>
          </a:solidFill>
        </p:spPr>
        <p:txBody>
          <a:bodyPr/>
          <a:lstStyle/>
          <a:p>
            <a:r>
              <a:rPr lang="en-US" dirty="0">
                <a:solidFill>
                  <a:schemeClr val="bg1"/>
                </a:solidFill>
              </a:rPr>
              <a:t>Extreme demand avoidance questionnaire</a:t>
            </a:r>
          </a:p>
        </p:txBody>
      </p:sp>
      <p:pic>
        <p:nvPicPr>
          <p:cNvPr id="4" name="Content Placeholder 3">
            <a:extLst>
              <a:ext uri="{FF2B5EF4-FFF2-40B4-BE49-F238E27FC236}">
                <a16:creationId xmlns:a16="http://schemas.microsoft.com/office/drawing/2014/main" id="{E3792148-2972-74CA-103B-1B881802942E}"/>
              </a:ext>
            </a:extLst>
          </p:cNvPr>
          <p:cNvPicPr>
            <a:picLocks noGrp="1" noChangeAspect="1"/>
          </p:cNvPicPr>
          <p:nvPr>
            <p:ph idx="1"/>
          </p:nvPr>
        </p:nvPicPr>
        <p:blipFill>
          <a:blip r:embed="rId2"/>
          <a:stretch>
            <a:fillRect/>
          </a:stretch>
        </p:blipFill>
        <p:spPr>
          <a:xfrm>
            <a:off x="1698778" y="1899766"/>
            <a:ext cx="8619113" cy="3586634"/>
          </a:xfrm>
          <a:prstGeom prst="rect">
            <a:avLst/>
          </a:prstGeom>
        </p:spPr>
      </p:pic>
      <p:pic>
        <p:nvPicPr>
          <p:cNvPr id="7" name="Picture 6">
            <a:extLst>
              <a:ext uri="{FF2B5EF4-FFF2-40B4-BE49-F238E27FC236}">
                <a16:creationId xmlns:a16="http://schemas.microsoft.com/office/drawing/2014/main" id="{95061EB9-1699-CEEB-EADC-3F4AFCA4A77B}"/>
              </a:ext>
            </a:extLst>
          </p:cNvPr>
          <p:cNvPicPr/>
          <p:nvPr/>
        </p:nvPicPr>
        <p:blipFill>
          <a:blip r:embed="rId3"/>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82428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cshape8">
            <a:extLst>
              <a:ext uri="{FF2B5EF4-FFF2-40B4-BE49-F238E27FC236}">
                <a16:creationId xmlns:a16="http://schemas.microsoft.com/office/drawing/2014/main" id="{F93F720D-9BD6-2FB7-3887-AB1C750DB1B8}"/>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4501" y="518984"/>
            <a:ext cx="9937726" cy="49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E320FF1-3256-CC78-8055-AB70BEE64689}"/>
              </a:ext>
            </a:extLst>
          </p:cNvPr>
          <p:cNvSpPr txBox="1"/>
          <p:nvPr/>
        </p:nvSpPr>
        <p:spPr>
          <a:xfrm flipH="1">
            <a:off x="6956852" y="5313405"/>
            <a:ext cx="4201298" cy="369332"/>
          </a:xfrm>
          <a:prstGeom prst="rect">
            <a:avLst/>
          </a:prstGeom>
          <a:noFill/>
        </p:spPr>
        <p:txBody>
          <a:bodyPr wrap="square" rtlCol="0">
            <a:spAutoFit/>
          </a:bodyPr>
          <a:lstStyle/>
          <a:p>
            <a:r>
              <a:rPr lang="en-US" dirty="0"/>
              <a:t>Source PDA UK</a:t>
            </a:r>
          </a:p>
        </p:txBody>
      </p:sp>
      <p:pic>
        <p:nvPicPr>
          <p:cNvPr id="5" name="Picture 4">
            <a:extLst>
              <a:ext uri="{FF2B5EF4-FFF2-40B4-BE49-F238E27FC236}">
                <a16:creationId xmlns:a16="http://schemas.microsoft.com/office/drawing/2014/main" id="{7DA6E6C5-455B-49FF-FB3F-F65DDB0701EE}"/>
              </a:ext>
            </a:extLst>
          </p:cNvPr>
          <p:cNvPicPr/>
          <p:nvPr/>
        </p:nvPicPr>
        <p:blipFill>
          <a:blip r:embed="rId3"/>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267377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1C80-EF8A-8F0A-8009-3D83891B41E1}"/>
              </a:ext>
            </a:extLst>
          </p:cNvPr>
          <p:cNvSpPr>
            <a:spLocks noGrp="1"/>
          </p:cNvSpPr>
          <p:nvPr>
            <p:ph type="title"/>
          </p:nvPr>
        </p:nvSpPr>
        <p:spPr>
          <a:solidFill>
            <a:schemeClr val="accent1"/>
          </a:solidFill>
        </p:spPr>
        <p:txBody>
          <a:bodyPr/>
          <a:lstStyle/>
          <a:p>
            <a:r>
              <a:rPr lang="en-US" dirty="0">
                <a:solidFill>
                  <a:schemeClr val="bg1"/>
                </a:solidFill>
              </a:rPr>
              <a:t>Adjusting your mindset</a:t>
            </a:r>
          </a:p>
        </p:txBody>
      </p:sp>
      <p:sp>
        <p:nvSpPr>
          <p:cNvPr id="3" name="Content Placeholder 2">
            <a:extLst>
              <a:ext uri="{FF2B5EF4-FFF2-40B4-BE49-F238E27FC236}">
                <a16:creationId xmlns:a16="http://schemas.microsoft.com/office/drawing/2014/main" id="{3F499FEB-E377-4BF6-EAB4-F0A40EC73B66}"/>
              </a:ext>
            </a:extLst>
          </p:cNvPr>
          <p:cNvSpPr>
            <a:spLocks noGrp="1"/>
          </p:cNvSpPr>
          <p:nvPr>
            <p:ph idx="1"/>
          </p:nvPr>
        </p:nvSpPr>
        <p:spPr/>
        <p:txBody>
          <a:bodyPr/>
          <a:lstStyle/>
          <a:p>
            <a:r>
              <a:rPr lang="en-US" dirty="0"/>
              <a:t>Look beyond surface behaviours – tip of the iceberg</a:t>
            </a:r>
          </a:p>
          <a:p>
            <a:r>
              <a:rPr lang="en-US" dirty="0"/>
              <a:t>Re-balance your relationship</a:t>
            </a:r>
          </a:p>
          <a:p>
            <a:r>
              <a:rPr lang="en-US" dirty="0"/>
              <a:t>Keep calm</a:t>
            </a:r>
          </a:p>
          <a:p>
            <a:r>
              <a:rPr lang="en-US" dirty="0"/>
              <a:t>Focus on the long-term objective</a:t>
            </a:r>
          </a:p>
          <a:p>
            <a:r>
              <a:rPr lang="en-US" dirty="0"/>
              <a:t>Be flexible</a:t>
            </a:r>
          </a:p>
          <a:p>
            <a:r>
              <a:rPr lang="en-US" dirty="0"/>
              <a:t>See the positives</a:t>
            </a:r>
          </a:p>
          <a:p>
            <a:r>
              <a:rPr lang="en-US" dirty="0"/>
              <a:t>Support and care for yourself</a:t>
            </a:r>
          </a:p>
        </p:txBody>
      </p:sp>
      <p:pic>
        <p:nvPicPr>
          <p:cNvPr id="5" name="Picture 4">
            <a:extLst>
              <a:ext uri="{FF2B5EF4-FFF2-40B4-BE49-F238E27FC236}">
                <a16:creationId xmlns:a16="http://schemas.microsoft.com/office/drawing/2014/main" id="{181B3FA5-9E45-96FF-ECD9-6FF797271470}"/>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389355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11D4-EBCC-CC5F-96DB-0548CE7D24F9}"/>
              </a:ext>
            </a:extLst>
          </p:cNvPr>
          <p:cNvSpPr>
            <a:spLocks noGrp="1"/>
          </p:cNvSpPr>
          <p:nvPr>
            <p:ph type="title"/>
          </p:nvPr>
        </p:nvSpPr>
        <p:spPr>
          <a:solidFill>
            <a:schemeClr val="accent1"/>
          </a:solidFill>
        </p:spPr>
        <p:txBody>
          <a:bodyPr>
            <a:normAutofit fontScale="90000"/>
          </a:bodyPr>
          <a:lstStyle/>
          <a:p>
            <a:br>
              <a:rPr lang="en-US" dirty="0"/>
            </a:br>
            <a:r>
              <a:rPr lang="en-US" dirty="0">
                <a:solidFill>
                  <a:schemeClr val="bg1"/>
                </a:solidFill>
              </a:rPr>
              <a:t>Support of the underlying difficulties</a:t>
            </a:r>
            <a:br>
              <a:rPr lang="en-US" dirty="0"/>
            </a:br>
            <a:endParaRPr lang="en-US" dirty="0"/>
          </a:p>
        </p:txBody>
      </p:sp>
      <p:sp>
        <p:nvSpPr>
          <p:cNvPr id="3" name="Content Placeholder 2">
            <a:extLst>
              <a:ext uri="{FF2B5EF4-FFF2-40B4-BE49-F238E27FC236}">
                <a16:creationId xmlns:a16="http://schemas.microsoft.com/office/drawing/2014/main" id="{42EF9210-8654-ACE8-4650-894421538F48}"/>
              </a:ext>
            </a:extLst>
          </p:cNvPr>
          <p:cNvSpPr>
            <a:spLocks noGrp="1"/>
          </p:cNvSpPr>
          <p:nvPr>
            <p:ph idx="1"/>
          </p:nvPr>
        </p:nvSpPr>
        <p:spPr/>
        <p:txBody>
          <a:bodyPr/>
          <a:lstStyle/>
          <a:p>
            <a:r>
              <a:rPr lang="en-US" dirty="0"/>
              <a:t>Difficulties in processing language and communication</a:t>
            </a:r>
          </a:p>
          <a:p>
            <a:r>
              <a:rPr lang="en-US" dirty="0"/>
              <a:t>Difficulties in social interactions</a:t>
            </a:r>
          </a:p>
          <a:p>
            <a:r>
              <a:rPr lang="en-US" dirty="0"/>
              <a:t>Confusion about emotions</a:t>
            </a:r>
          </a:p>
          <a:p>
            <a:r>
              <a:rPr lang="en-US" dirty="0"/>
              <a:t>Intolerance of uncertainty</a:t>
            </a:r>
          </a:p>
          <a:p>
            <a:r>
              <a:rPr lang="en-US" dirty="0"/>
              <a:t>Sensory overload</a:t>
            </a:r>
          </a:p>
        </p:txBody>
      </p:sp>
      <p:pic>
        <p:nvPicPr>
          <p:cNvPr id="5" name="Picture 4">
            <a:extLst>
              <a:ext uri="{FF2B5EF4-FFF2-40B4-BE49-F238E27FC236}">
                <a16:creationId xmlns:a16="http://schemas.microsoft.com/office/drawing/2014/main" id="{4819C2A2-992E-736B-8461-B3602925B1CB}"/>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222003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D7F0-F9FF-3D8D-178D-FC58CF1AFD4A}"/>
              </a:ext>
            </a:extLst>
          </p:cNvPr>
          <p:cNvSpPr>
            <a:spLocks noGrp="1"/>
          </p:cNvSpPr>
          <p:nvPr>
            <p:ph type="title"/>
          </p:nvPr>
        </p:nvSpPr>
        <p:spPr>
          <a:solidFill>
            <a:schemeClr val="accent1"/>
          </a:solidFill>
        </p:spPr>
        <p:txBody>
          <a:bodyPr/>
          <a:lstStyle/>
          <a:p>
            <a:r>
              <a:rPr lang="en-US" dirty="0">
                <a:solidFill>
                  <a:schemeClr val="bg1"/>
                </a:solidFill>
              </a:rPr>
              <a:t>Support with the underlying anxiety </a:t>
            </a:r>
          </a:p>
        </p:txBody>
      </p:sp>
      <p:sp>
        <p:nvSpPr>
          <p:cNvPr id="3" name="Content Placeholder 2">
            <a:extLst>
              <a:ext uri="{FF2B5EF4-FFF2-40B4-BE49-F238E27FC236}">
                <a16:creationId xmlns:a16="http://schemas.microsoft.com/office/drawing/2014/main" id="{47212A66-BF04-DC4E-3AAC-D59D5DD5AACA}"/>
              </a:ext>
            </a:extLst>
          </p:cNvPr>
          <p:cNvSpPr>
            <a:spLocks noGrp="1"/>
          </p:cNvSpPr>
          <p:nvPr>
            <p:ph idx="1"/>
          </p:nvPr>
        </p:nvSpPr>
        <p:spPr>
          <a:xfrm>
            <a:off x="838200" y="1825625"/>
            <a:ext cx="10515600" cy="3524851"/>
          </a:xfrm>
        </p:spPr>
        <p:txBody>
          <a:bodyPr>
            <a:normAutofit fontScale="92500"/>
          </a:bodyPr>
          <a:lstStyle/>
          <a:p>
            <a:r>
              <a:rPr lang="en-US" dirty="0"/>
              <a:t>Become attuned to early warning signs and help other family members to ‘get it’</a:t>
            </a:r>
          </a:p>
          <a:p>
            <a:r>
              <a:rPr lang="en-US" dirty="0"/>
              <a:t>Recognise how anxiety can present - avoidance, anger, shouting, collapse, crying</a:t>
            </a:r>
          </a:p>
          <a:p>
            <a:r>
              <a:rPr lang="en-US" dirty="0"/>
              <a:t>Laughing</a:t>
            </a:r>
          </a:p>
          <a:p>
            <a:r>
              <a:rPr lang="en-US" dirty="0"/>
              <a:t>Not talking, boredom, tics, obsessing, skin picking, withdrawing, masking and lashing out</a:t>
            </a:r>
          </a:p>
          <a:p>
            <a:r>
              <a:rPr lang="en-US" dirty="0"/>
              <a:t>Work together to find solutions and ideas that you can experiment with </a:t>
            </a:r>
          </a:p>
          <a:p>
            <a:endParaRPr lang="en-US" dirty="0"/>
          </a:p>
        </p:txBody>
      </p:sp>
      <p:pic>
        <p:nvPicPr>
          <p:cNvPr id="5" name="Picture 4">
            <a:extLst>
              <a:ext uri="{FF2B5EF4-FFF2-40B4-BE49-F238E27FC236}">
                <a16:creationId xmlns:a16="http://schemas.microsoft.com/office/drawing/2014/main" id="{9690B019-9AB3-A24A-54AA-00416A21873B}"/>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384899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5415-4083-BA67-07D4-97C2CBE50B1B}"/>
              </a:ext>
            </a:extLst>
          </p:cNvPr>
          <p:cNvSpPr>
            <a:spLocks noGrp="1"/>
          </p:cNvSpPr>
          <p:nvPr>
            <p:ph type="title"/>
          </p:nvPr>
        </p:nvSpPr>
        <p:spPr>
          <a:xfrm>
            <a:off x="838200" y="365125"/>
            <a:ext cx="10515600" cy="1158197"/>
          </a:xfrm>
          <a:solidFill>
            <a:schemeClr val="accent1"/>
          </a:solidFill>
        </p:spPr>
        <p:txBody>
          <a:bodyPr/>
          <a:lstStyle/>
          <a:p>
            <a:r>
              <a:rPr lang="en-US" dirty="0">
                <a:solidFill>
                  <a:schemeClr val="bg1"/>
                </a:solidFill>
              </a:rPr>
              <a:t>Distressed feelings</a:t>
            </a:r>
          </a:p>
        </p:txBody>
      </p:sp>
      <p:sp>
        <p:nvSpPr>
          <p:cNvPr id="3" name="Content Placeholder 2">
            <a:extLst>
              <a:ext uri="{FF2B5EF4-FFF2-40B4-BE49-F238E27FC236}">
                <a16:creationId xmlns:a16="http://schemas.microsoft.com/office/drawing/2014/main" id="{040F4A1B-CB4B-3B6F-15EE-8AEB64C7F72D}"/>
              </a:ext>
            </a:extLst>
          </p:cNvPr>
          <p:cNvSpPr>
            <a:spLocks noGrp="1"/>
          </p:cNvSpPr>
          <p:nvPr>
            <p:ph idx="1"/>
          </p:nvPr>
        </p:nvSpPr>
        <p:spPr>
          <a:xfrm>
            <a:off x="838200" y="1825625"/>
            <a:ext cx="10515600" cy="3747272"/>
          </a:xfrm>
        </p:spPr>
        <p:txBody>
          <a:bodyPr>
            <a:normAutofit fontScale="92500" lnSpcReduction="20000"/>
          </a:bodyPr>
          <a:lstStyle/>
          <a:p>
            <a:r>
              <a:rPr lang="en-US" dirty="0"/>
              <a:t>Distressed feelings occur when we become overwhelmed and capacity to cope has been busted. It is like a panic attack, and we go to old responses. We usually only lose it when we don’t know what else to do or we have reached our limit. ( this is true for all concerned child, young person, siblings, parents, etc.)</a:t>
            </a:r>
          </a:p>
          <a:p>
            <a:r>
              <a:rPr lang="en-US" dirty="0"/>
              <a:t>Manage your distress, reduce stimuli, give space, be aware of safety, and potential hazards</a:t>
            </a:r>
          </a:p>
          <a:p>
            <a:r>
              <a:rPr lang="en-US" dirty="0"/>
              <a:t>Try to move through incidents as quickly as possible</a:t>
            </a:r>
          </a:p>
          <a:p>
            <a:r>
              <a:rPr lang="en-US" dirty="0"/>
              <a:t>Provide reassurance and recovery time with a regulating activity</a:t>
            </a:r>
          </a:p>
          <a:p>
            <a:r>
              <a:rPr lang="en-US" dirty="0"/>
              <a:t>Remind yourself regularly it is not personal</a:t>
            </a:r>
          </a:p>
        </p:txBody>
      </p:sp>
      <p:pic>
        <p:nvPicPr>
          <p:cNvPr id="5" name="Picture 4">
            <a:extLst>
              <a:ext uri="{FF2B5EF4-FFF2-40B4-BE49-F238E27FC236}">
                <a16:creationId xmlns:a16="http://schemas.microsoft.com/office/drawing/2014/main" id="{7052D87E-A27F-2765-4DA9-D8CD8014D420}"/>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130507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EAF6-8DDD-6CFC-E664-5B95B8213248}"/>
              </a:ext>
            </a:extLst>
          </p:cNvPr>
          <p:cNvSpPr>
            <a:spLocks noGrp="1"/>
          </p:cNvSpPr>
          <p:nvPr>
            <p:ph type="title"/>
          </p:nvPr>
        </p:nvSpPr>
        <p:spPr>
          <a:solidFill>
            <a:schemeClr val="accent1"/>
          </a:solidFill>
        </p:spPr>
        <p:txBody>
          <a:bodyPr/>
          <a:lstStyle/>
          <a:p>
            <a:r>
              <a:rPr lang="en-US" dirty="0">
                <a:solidFill>
                  <a:schemeClr val="bg1"/>
                </a:solidFill>
              </a:rPr>
              <a:t>MAP</a:t>
            </a:r>
          </a:p>
        </p:txBody>
      </p:sp>
      <p:sp>
        <p:nvSpPr>
          <p:cNvPr id="3" name="Content Placeholder 2">
            <a:extLst>
              <a:ext uri="{FF2B5EF4-FFF2-40B4-BE49-F238E27FC236}">
                <a16:creationId xmlns:a16="http://schemas.microsoft.com/office/drawing/2014/main" id="{077892F3-17DC-40A3-E8F4-294E0A5AD49D}"/>
              </a:ext>
            </a:extLst>
          </p:cNvPr>
          <p:cNvSpPr>
            <a:spLocks noGrp="1"/>
          </p:cNvSpPr>
          <p:nvPr>
            <p:ph idx="1"/>
          </p:nvPr>
        </p:nvSpPr>
        <p:spPr>
          <a:xfrm>
            <a:off x="838200" y="2023333"/>
            <a:ext cx="10515600" cy="3203575"/>
          </a:xfrm>
        </p:spPr>
        <p:txBody>
          <a:bodyPr/>
          <a:lstStyle/>
          <a:p>
            <a:r>
              <a:rPr lang="en-US" dirty="0"/>
              <a:t>Mirroring</a:t>
            </a:r>
          </a:p>
          <a:p>
            <a:endParaRPr lang="en-US" dirty="0"/>
          </a:p>
          <a:p>
            <a:r>
              <a:rPr lang="en-US" dirty="0"/>
              <a:t>Asking</a:t>
            </a:r>
          </a:p>
          <a:p>
            <a:endParaRPr lang="en-US" dirty="0"/>
          </a:p>
          <a:p>
            <a:r>
              <a:rPr lang="en-US" dirty="0"/>
              <a:t>Propping up</a:t>
            </a:r>
          </a:p>
        </p:txBody>
      </p:sp>
      <p:pic>
        <p:nvPicPr>
          <p:cNvPr id="5" name="Picture 4">
            <a:extLst>
              <a:ext uri="{FF2B5EF4-FFF2-40B4-BE49-F238E27FC236}">
                <a16:creationId xmlns:a16="http://schemas.microsoft.com/office/drawing/2014/main" id="{7D521F9A-49E8-1188-0E1F-338F090BA44D}"/>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95449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8330-9927-C84A-9794-BBA468D5E892}"/>
              </a:ext>
            </a:extLst>
          </p:cNvPr>
          <p:cNvSpPr>
            <a:spLocks noGrp="1"/>
          </p:cNvSpPr>
          <p:nvPr>
            <p:ph type="title"/>
          </p:nvPr>
        </p:nvSpPr>
        <p:spPr>
          <a:xfrm>
            <a:off x="778476" y="274192"/>
            <a:ext cx="10575324" cy="850274"/>
          </a:xfrm>
          <a:solidFill>
            <a:schemeClr val="accent1"/>
          </a:solidFill>
        </p:spPr>
        <p:txBody>
          <a:bodyPr/>
          <a:lstStyle/>
          <a:p>
            <a:r>
              <a:rPr lang="en-US" dirty="0">
                <a:solidFill>
                  <a:schemeClr val="bg1"/>
                </a:solidFill>
                <a:latin typeface="Arial" panose="020B0604020202020204" pitchFamily="34" charset="0"/>
                <a:cs typeface="Arial" panose="020B0604020202020204" pitchFamily="34" charset="0"/>
              </a:rPr>
              <a:t>Mirroring scripts </a:t>
            </a:r>
          </a:p>
        </p:txBody>
      </p:sp>
      <p:sp>
        <p:nvSpPr>
          <p:cNvPr id="4" name="Rectangle 3">
            <a:extLst>
              <a:ext uri="{FF2B5EF4-FFF2-40B4-BE49-F238E27FC236}">
                <a16:creationId xmlns:a16="http://schemas.microsoft.com/office/drawing/2014/main" id="{5687CA0C-FFF3-3940-BC23-D4316FEF6227}"/>
              </a:ext>
            </a:extLst>
          </p:cNvPr>
          <p:cNvSpPr/>
          <p:nvPr/>
        </p:nvSpPr>
        <p:spPr>
          <a:xfrm>
            <a:off x="584605" y="1299411"/>
            <a:ext cx="11022790" cy="4524315"/>
          </a:xfrm>
          <a:prstGeom prst="rect">
            <a:avLst/>
          </a:prstGeom>
        </p:spPr>
        <p:txBody>
          <a:bodyPr wrap="square">
            <a:spAutoFit/>
          </a:bodyPr>
          <a:lstStyle/>
          <a:p>
            <a:pPr>
              <a:buFont typeface="Arial" panose="020B0604020202020204" pitchFamily="34" charset="0"/>
              <a:buChar char="•"/>
            </a:pPr>
            <a:r>
              <a:rPr lang="en-AU" sz="2400" dirty="0">
                <a:cs typeface="Arial" panose="020B0604020202020204" pitchFamily="34" charset="0"/>
              </a:rPr>
              <a:t>I’m wondering if you are feeling </a:t>
            </a:r>
            <a:r>
              <a:rPr lang="en-AU" sz="2400" i="1" dirty="0">
                <a:cs typeface="Arial" panose="020B0604020202020204" pitchFamily="34" charset="0"/>
              </a:rPr>
              <a:t>frustrated/disappointed/annoyed/discouraged.</a:t>
            </a:r>
          </a:p>
          <a:p>
            <a:pPr>
              <a:buFont typeface="Arial" panose="020B0604020202020204" pitchFamily="34" charset="0"/>
              <a:buChar char="•"/>
            </a:pPr>
            <a:r>
              <a:rPr lang="en-AU" sz="2400" dirty="0">
                <a:cs typeface="Arial" panose="020B0604020202020204" pitchFamily="34" charset="0"/>
              </a:rPr>
              <a:t>It makes sense that you’re feeling </a:t>
            </a:r>
            <a:r>
              <a:rPr lang="en-AU" sz="2400" i="1" dirty="0">
                <a:cs typeface="Arial" panose="020B0604020202020204" pitchFamily="34" charset="0"/>
              </a:rPr>
              <a:t>frustrated/disappointed/annoyed/discouraged</a:t>
            </a:r>
            <a:r>
              <a:rPr lang="en-AU" sz="2400" dirty="0">
                <a:cs typeface="Arial" panose="020B0604020202020204" pitchFamily="34" charset="0"/>
              </a:rPr>
              <a:t>. This is a tough situation.</a:t>
            </a:r>
          </a:p>
          <a:p>
            <a:pPr>
              <a:buFont typeface="Arial" panose="020B0604020202020204" pitchFamily="34" charset="0"/>
              <a:buChar char="•"/>
            </a:pPr>
            <a:r>
              <a:rPr lang="en-AU" sz="2400" dirty="0">
                <a:cs typeface="Arial" panose="020B0604020202020204" pitchFamily="34" charset="0"/>
              </a:rPr>
              <a:t>It seems like you’re having one of those “I can’t do it” thoughts. (Alternative: It seems like you’re having one of those “I’m not good enough” thoughts.)</a:t>
            </a:r>
          </a:p>
          <a:p>
            <a:pPr>
              <a:buFont typeface="Arial" panose="020B0604020202020204" pitchFamily="34" charset="0"/>
              <a:buChar char="•"/>
            </a:pPr>
            <a:r>
              <a:rPr lang="en-AU" sz="2400" dirty="0">
                <a:cs typeface="Arial" panose="020B0604020202020204" pitchFamily="34" charset="0"/>
              </a:rPr>
              <a:t>I could be wrong, but it seems like you could be feeling </a:t>
            </a:r>
            <a:r>
              <a:rPr lang="en-AU" sz="2400" i="1" dirty="0">
                <a:cs typeface="Arial" panose="020B0604020202020204" pitchFamily="34" charset="0"/>
              </a:rPr>
              <a:t>frustrated/disappointed/annoyed/discouraged</a:t>
            </a:r>
            <a:r>
              <a:rPr lang="en-AU" sz="2400" dirty="0">
                <a:cs typeface="Arial" panose="020B0604020202020204" pitchFamily="34" charset="0"/>
              </a:rPr>
              <a:t> right now.</a:t>
            </a:r>
          </a:p>
          <a:p>
            <a:pPr>
              <a:buFont typeface="Arial" panose="020B0604020202020204" pitchFamily="34" charset="0"/>
              <a:buChar char="•"/>
            </a:pPr>
            <a:r>
              <a:rPr lang="en-AU" sz="2400" dirty="0">
                <a:cs typeface="Arial" panose="020B0604020202020204" pitchFamily="34" charset="0"/>
              </a:rPr>
              <a:t>You look like you’re having a hard time &lt;state their goal&gt;, and and I wonder if you are  feeling </a:t>
            </a:r>
            <a:r>
              <a:rPr lang="en-AU" sz="2400" i="1" dirty="0">
                <a:cs typeface="Arial" panose="020B0604020202020204" pitchFamily="34" charset="0"/>
              </a:rPr>
              <a:t>frustrated/disappointed/annoyed/discouraged</a:t>
            </a:r>
            <a:r>
              <a:rPr lang="en-AU" sz="2400" dirty="0">
                <a:cs typeface="Arial" panose="020B0604020202020204" pitchFamily="34" charset="0"/>
              </a:rPr>
              <a:t>.</a:t>
            </a:r>
          </a:p>
          <a:p>
            <a:pPr>
              <a:buFont typeface="Arial" panose="020B0604020202020204" pitchFamily="34" charset="0"/>
              <a:buChar char="•"/>
            </a:pPr>
            <a:r>
              <a:rPr lang="en-AU" sz="2400" dirty="0">
                <a:cs typeface="Arial" panose="020B0604020202020204" pitchFamily="34" charset="0"/>
              </a:rPr>
              <a:t>It sounds like you had an idea in your head about how your </a:t>
            </a:r>
            <a:r>
              <a:rPr lang="en-AU" sz="2400" i="1" dirty="0">
                <a:cs typeface="Arial" panose="020B0604020202020204" pitchFamily="34" charset="0"/>
              </a:rPr>
              <a:t>project/art/story</a:t>
            </a:r>
            <a:r>
              <a:rPr lang="en-AU" sz="2400" dirty="0">
                <a:cs typeface="Arial" panose="020B0604020202020204" pitchFamily="34" charset="0"/>
              </a:rPr>
              <a:t> should go, and it’s not turning out how you hoped. I’m wondering if you might be feeling </a:t>
            </a:r>
            <a:r>
              <a:rPr lang="en-AU" sz="2400" i="1" dirty="0">
                <a:cs typeface="Arial" panose="020B0604020202020204" pitchFamily="34" charset="0"/>
              </a:rPr>
              <a:t>frustrated/disappointed/annoyed/discouraged?</a:t>
            </a:r>
            <a:endParaRPr lang="en-AU" sz="2400" dirty="0">
              <a:cs typeface="Arial" panose="020B0604020202020204" pitchFamily="34" charset="0"/>
            </a:endParaRPr>
          </a:p>
        </p:txBody>
      </p:sp>
      <p:pic>
        <p:nvPicPr>
          <p:cNvPr id="7" name="Picture 6">
            <a:extLst>
              <a:ext uri="{FF2B5EF4-FFF2-40B4-BE49-F238E27FC236}">
                <a16:creationId xmlns:a16="http://schemas.microsoft.com/office/drawing/2014/main" id="{438496FF-8628-35B3-14AB-2BA31A0F6344}"/>
              </a:ext>
            </a:extLst>
          </p:cNvPr>
          <p:cNvPicPr/>
          <p:nvPr/>
        </p:nvPicPr>
        <p:blipFill>
          <a:blip r:embed="rId3"/>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168769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AD6B-392F-5C48-982B-96BFCA212E9D}"/>
              </a:ext>
            </a:extLst>
          </p:cNvPr>
          <p:cNvSpPr>
            <a:spLocks noGrp="1"/>
          </p:cNvSpPr>
          <p:nvPr>
            <p:ph type="title"/>
          </p:nvPr>
        </p:nvSpPr>
        <p:spPr>
          <a:xfrm>
            <a:off x="838200" y="365126"/>
            <a:ext cx="10515600" cy="754572"/>
          </a:xfrm>
          <a:solidFill>
            <a:schemeClr val="accent1"/>
          </a:solidFill>
        </p:spPr>
        <p:txBody>
          <a:bodyPr/>
          <a:lstStyle/>
          <a:p>
            <a:r>
              <a:rPr lang="en-US" dirty="0">
                <a:solidFill>
                  <a:schemeClr val="bg1"/>
                </a:solidFill>
                <a:latin typeface="Arial" panose="020B0604020202020204" pitchFamily="34" charset="0"/>
                <a:cs typeface="Arial" panose="020B0604020202020204" pitchFamily="34" charset="0"/>
              </a:rPr>
              <a:t>ASK</a:t>
            </a:r>
          </a:p>
        </p:txBody>
      </p:sp>
      <p:sp>
        <p:nvSpPr>
          <p:cNvPr id="3" name="Content Placeholder 2">
            <a:extLst>
              <a:ext uri="{FF2B5EF4-FFF2-40B4-BE49-F238E27FC236}">
                <a16:creationId xmlns:a16="http://schemas.microsoft.com/office/drawing/2014/main" id="{9B136F57-3F95-234E-BF33-47A5E32ABA5A}"/>
              </a:ext>
            </a:extLst>
          </p:cNvPr>
          <p:cNvSpPr>
            <a:spLocks noGrp="1"/>
          </p:cNvSpPr>
          <p:nvPr>
            <p:ph idx="1"/>
          </p:nvPr>
        </p:nvSpPr>
        <p:spPr>
          <a:xfrm>
            <a:off x="838199" y="1119698"/>
            <a:ext cx="10604157" cy="4618605"/>
          </a:xfrm>
        </p:spPr>
        <p:txBody>
          <a:bodyPr>
            <a:normAutofit fontScale="92500" lnSpcReduction="20000"/>
          </a:bodyPr>
          <a:lstStyle/>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“Too often adults </a:t>
            </a:r>
            <a:r>
              <a:rPr lang="en-AU" i="1" dirty="0">
                <a:latin typeface="Arial" panose="020B0604020202020204" pitchFamily="34" charset="0"/>
                <a:cs typeface="Arial" panose="020B0604020202020204" pitchFamily="34" charset="0"/>
              </a:rPr>
              <a:t>tell</a:t>
            </a:r>
            <a:r>
              <a:rPr lang="en-AU" dirty="0">
                <a:latin typeface="Arial" panose="020B0604020202020204" pitchFamily="34" charset="0"/>
                <a:cs typeface="Arial" panose="020B0604020202020204" pitchFamily="34" charset="0"/>
              </a:rPr>
              <a:t> children what happened or what is wrong, what caused it to happen, how the child should feel about it, what the child should learn from it, and what the child should do about it. </a:t>
            </a:r>
          </a:p>
          <a:p>
            <a:pPr marL="0" indent="0">
              <a:buNone/>
            </a:pPr>
            <a:r>
              <a:rPr lang="en-AU" dirty="0">
                <a:latin typeface="Arial" panose="020B0604020202020204" pitchFamily="34" charset="0"/>
                <a:cs typeface="Arial" panose="020B0604020202020204" pitchFamily="34" charset="0"/>
              </a:rPr>
              <a:t>It is much more respectful, encouraging, and inviting of skill development when we ask what happened or what is wrong, what the child thinks caused it, how she feels about it, what she has learned, what ideas she has to solve the problem, or how she can use in the future what she has learned. </a:t>
            </a:r>
          </a:p>
          <a:p>
            <a:pPr marL="0" indent="0">
              <a:buNone/>
            </a:pPr>
            <a:r>
              <a:rPr lang="en-AU" dirty="0">
                <a:latin typeface="Arial" panose="020B0604020202020204" pitchFamily="34" charset="0"/>
                <a:cs typeface="Arial" panose="020B0604020202020204" pitchFamily="34" charset="0"/>
              </a:rPr>
              <a:t>This is the true meaning of </a:t>
            </a:r>
            <a:r>
              <a:rPr lang="en-AU" i="1" dirty="0">
                <a:latin typeface="Arial" panose="020B0604020202020204" pitchFamily="34" charset="0"/>
                <a:cs typeface="Arial" panose="020B0604020202020204" pitchFamily="34" charset="0"/>
              </a:rPr>
              <a:t>education</a:t>
            </a:r>
            <a:r>
              <a:rPr lang="en-AU" dirty="0">
                <a:latin typeface="Arial" panose="020B0604020202020204" pitchFamily="34" charset="0"/>
                <a:cs typeface="Arial" panose="020B0604020202020204" pitchFamily="34" charset="0"/>
              </a:rPr>
              <a:t>, which comes from the Latin word </a:t>
            </a:r>
            <a:r>
              <a:rPr lang="en-AU" i="1" dirty="0">
                <a:latin typeface="Arial" panose="020B0604020202020204" pitchFamily="34" charset="0"/>
                <a:cs typeface="Arial" panose="020B0604020202020204" pitchFamily="34" charset="0"/>
              </a:rPr>
              <a:t>educare</a:t>
            </a:r>
            <a:r>
              <a:rPr lang="en-AU" dirty="0">
                <a:latin typeface="Arial" panose="020B0604020202020204" pitchFamily="34" charset="0"/>
                <a:cs typeface="Arial" panose="020B0604020202020204" pitchFamily="34" charset="0"/>
              </a:rPr>
              <a:t>, which means ‘to draw forth.’ Too often adults try to stuff in instead of draw forth, and then wonder why children don’t learn.”</a:t>
            </a:r>
          </a:p>
          <a:p>
            <a:pPr marL="0" indent="0">
              <a:buNone/>
            </a:pPr>
            <a:r>
              <a:rPr lang="en-AU" i="1" dirty="0">
                <a:latin typeface="Arial" panose="020B0604020202020204" pitchFamily="34" charset="0"/>
                <a:cs typeface="Arial" panose="020B0604020202020204" pitchFamily="34" charset="0"/>
              </a:rPr>
              <a:t>Dr. Jane Nelsen, Positive Discipline</a:t>
            </a:r>
            <a:r>
              <a:rPr lang="en-AU" i="1" baseline="30000" dirty="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7BE0115-0AE9-7544-88CC-24CF4ABBBB0E}"/>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15266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2E513-5D45-6EED-056E-F35A03CBC0B4}"/>
              </a:ext>
            </a:extLst>
          </p:cNvPr>
          <p:cNvSpPr>
            <a:spLocks noGrp="1"/>
          </p:cNvSpPr>
          <p:nvPr>
            <p:ph idx="1"/>
          </p:nvPr>
        </p:nvSpPr>
        <p:spPr>
          <a:xfrm>
            <a:off x="838200" y="2399507"/>
            <a:ext cx="10515600" cy="4351338"/>
          </a:xfrm>
        </p:spPr>
        <p:txBody>
          <a:bodyPr/>
          <a:lstStyle/>
          <a:p>
            <a:pPr marL="0" indent="0">
              <a:buNone/>
            </a:pPr>
            <a:endParaRPr lang="en-US" dirty="0"/>
          </a:p>
          <a:p>
            <a:pPr marL="0" indent="0">
              <a:buNone/>
            </a:pPr>
            <a:r>
              <a:rPr lang="en-US" dirty="0"/>
              <a:t>Please email your answers to </a:t>
            </a:r>
            <a:r>
              <a:rPr lang="en-US" dirty="0">
                <a:hlinkClick r:id="rId2"/>
              </a:rPr>
              <a:t>reception@bcbm.com.au</a:t>
            </a:r>
            <a:endParaRPr lang="en-US" dirty="0"/>
          </a:p>
          <a:p>
            <a:endParaRPr lang="en-US" dirty="0"/>
          </a:p>
          <a:p>
            <a:r>
              <a:rPr lang="en-US" dirty="0"/>
              <a:t>What are 3 main differences between ODD and PDAS?</a:t>
            </a:r>
          </a:p>
          <a:p>
            <a:r>
              <a:rPr lang="en-US" dirty="0"/>
              <a:t>Name and give an example of 3 different types of demands</a:t>
            </a:r>
          </a:p>
          <a:p>
            <a:r>
              <a:rPr lang="en-US" dirty="0"/>
              <a:t>What are 3 underlying factors that contribute to the challenges for young people with PDAS?</a:t>
            </a:r>
          </a:p>
          <a:p>
            <a:endParaRPr lang="en-US" dirty="0"/>
          </a:p>
        </p:txBody>
      </p:sp>
      <p:sp>
        <p:nvSpPr>
          <p:cNvPr id="4" name="Rectangle 3">
            <a:extLst>
              <a:ext uri="{FF2B5EF4-FFF2-40B4-BE49-F238E27FC236}">
                <a16:creationId xmlns:a16="http://schemas.microsoft.com/office/drawing/2014/main" id="{4C61FC5C-BF27-A620-812F-F8F5731AEEC5}"/>
              </a:ext>
            </a:extLst>
          </p:cNvPr>
          <p:cNvSpPr/>
          <p:nvPr/>
        </p:nvSpPr>
        <p:spPr>
          <a:xfrm>
            <a:off x="838200" y="978492"/>
            <a:ext cx="10688594" cy="1815882"/>
          </a:xfrm>
          <a:prstGeom prst="rect">
            <a:avLst/>
          </a:prstGeom>
        </p:spPr>
        <p:txBody>
          <a:bodyPr wrap="square">
            <a:spAutoFit/>
          </a:bodyPr>
          <a:lstStyle/>
          <a:p>
            <a:r>
              <a:rPr lang="en-US" sz="2800" b="1" u="sng" dirty="0"/>
              <a:t>Professional Learning!</a:t>
            </a:r>
          </a:p>
          <a:p>
            <a:endParaRPr lang="en-US" sz="2800" dirty="0"/>
          </a:p>
          <a:p>
            <a:r>
              <a:rPr lang="en-US" sz="2800" dirty="0"/>
              <a:t>Are you a professional attending tonight's webinar?</a:t>
            </a:r>
          </a:p>
          <a:p>
            <a:r>
              <a:rPr lang="en-US" sz="2800" dirty="0"/>
              <a:t>Would you like a certificate of attendance for your professional body?</a:t>
            </a:r>
          </a:p>
        </p:txBody>
      </p:sp>
    </p:spTree>
    <p:extLst>
      <p:ext uri="{BB962C8B-B14F-4D97-AF65-F5344CB8AC3E}">
        <p14:creationId xmlns:p14="http://schemas.microsoft.com/office/powerpoint/2010/main" val="129338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3D0E-B358-2D4A-BD60-587EAB92B592}"/>
              </a:ext>
            </a:extLst>
          </p:cNvPr>
          <p:cNvSpPr>
            <a:spLocks noGrp="1"/>
          </p:cNvSpPr>
          <p:nvPr>
            <p:ph type="title"/>
          </p:nvPr>
        </p:nvSpPr>
        <p:spPr>
          <a:xfrm>
            <a:off x="838200" y="216985"/>
            <a:ext cx="10515600" cy="722129"/>
          </a:xfrm>
          <a:solidFill>
            <a:schemeClr val="accent1"/>
          </a:solidFill>
        </p:spPr>
        <p:txBody>
          <a:bodyPr/>
          <a:lstStyle/>
          <a:p>
            <a:r>
              <a:rPr lang="en-US" dirty="0">
                <a:solidFill>
                  <a:schemeClr val="bg1"/>
                </a:solidFill>
                <a:latin typeface="Arial" panose="020B0604020202020204" pitchFamily="34" charset="0"/>
                <a:cs typeface="Arial" panose="020B0604020202020204" pitchFamily="34" charset="0"/>
              </a:rPr>
              <a:t>Ask</a:t>
            </a:r>
          </a:p>
        </p:txBody>
      </p:sp>
      <p:sp>
        <p:nvSpPr>
          <p:cNvPr id="3" name="Content Placeholder 2">
            <a:extLst>
              <a:ext uri="{FF2B5EF4-FFF2-40B4-BE49-F238E27FC236}">
                <a16:creationId xmlns:a16="http://schemas.microsoft.com/office/drawing/2014/main" id="{40A535BD-311C-DD4B-A4DD-1476228BB56C}"/>
              </a:ext>
            </a:extLst>
          </p:cNvPr>
          <p:cNvSpPr>
            <a:spLocks noGrp="1"/>
          </p:cNvSpPr>
          <p:nvPr>
            <p:ph idx="1"/>
          </p:nvPr>
        </p:nvSpPr>
        <p:spPr>
          <a:xfrm>
            <a:off x="838200" y="1099751"/>
            <a:ext cx="10515600" cy="5077213"/>
          </a:xfrm>
        </p:spPr>
        <p:txBody>
          <a:bodyPr>
            <a:normAutofit lnSpcReduction="10000"/>
          </a:bodyPr>
          <a:lstStyle/>
          <a:p>
            <a:r>
              <a:rPr lang="en-AU" dirty="0">
                <a:cs typeface="Arial" panose="020B0604020202020204" pitchFamily="34" charset="0"/>
              </a:rPr>
              <a:t>Can you tell me about/show me what you’re trying to do?</a:t>
            </a:r>
          </a:p>
          <a:p>
            <a:r>
              <a:rPr lang="en-AU" dirty="0">
                <a:cs typeface="Arial" panose="020B0604020202020204" pitchFamily="34" charset="0"/>
              </a:rPr>
              <a:t>Can you tell me about/show me the hard part?</a:t>
            </a:r>
          </a:p>
          <a:p>
            <a:r>
              <a:rPr lang="en-AU" dirty="0">
                <a:cs typeface="Arial" panose="020B0604020202020204" pitchFamily="34" charset="0"/>
              </a:rPr>
              <a:t>What did you learn from this so far?</a:t>
            </a:r>
          </a:p>
          <a:p>
            <a:r>
              <a:rPr lang="en-AU" dirty="0">
                <a:cs typeface="Arial" panose="020B0604020202020204" pitchFamily="34" charset="0"/>
              </a:rPr>
              <a:t>Can you think of a better way?</a:t>
            </a:r>
          </a:p>
          <a:p>
            <a:r>
              <a:rPr lang="en-AU" dirty="0">
                <a:cs typeface="Arial" panose="020B0604020202020204" pitchFamily="34" charset="0"/>
              </a:rPr>
              <a:t>What ideas do you have for how to fix this?</a:t>
            </a:r>
          </a:p>
          <a:p>
            <a:r>
              <a:rPr lang="en-AU" dirty="0">
                <a:cs typeface="Arial" panose="020B0604020202020204" pitchFamily="34" charset="0"/>
              </a:rPr>
              <a:t>What’s one thing you could do next so that you can &lt;state their goal&gt;?</a:t>
            </a:r>
          </a:p>
          <a:p>
            <a:r>
              <a:rPr lang="en-AU" dirty="0">
                <a:cs typeface="Arial" panose="020B0604020202020204" pitchFamily="34" charset="0"/>
              </a:rPr>
              <a:t>I’m hearing that &lt;state their goal&gt; is important to you. What could you do that would get you closer to that?</a:t>
            </a:r>
          </a:p>
          <a:p>
            <a:r>
              <a:rPr lang="en-AU" dirty="0">
                <a:cs typeface="Arial" panose="020B0604020202020204" pitchFamily="34" charset="0"/>
              </a:rPr>
              <a:t>If you could wave your magic wand to fix this, what’s the first thing you’d have your magic wand do?</a:t>
            </a:r>
          </a:p>
          <a:p>
            <a:endParaRPr lang="en-US" dirty="0"/>
          </a:p>
        </p:txBody>
      </p:sp>
      <p:pic>
        <p:nvPicPr>
          <p:cNvPr id="5" name="Picture 4">
            <a:extLst>
              <a:ext uri="{FF2B5EF4-FFF2-40B4-BE49-F238E27FC236}">
                <a16:creationId xmlns:a16="http://schemas.microsoft.com/office/drawing/2014/main" id="{2D46C332-7742-3B4A-ACA2-2A6F37475501}"/>
              </a:ext>
            </a:extLst>
          </p:cNvPr>
          <p:cNvPicPr/>
          <p:nvPr/>
        </p:nvPicPr>
        <p:blipFill>
          <a:blip r:embed="rId3"/>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408891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4229-24B9-B54D-913B-FE5B7104AE77}"/>
              </a:ext>
            </a:extLst>
          </p:cNvPr>
          <p:cNvSpPr>
            <a:spLocks noGrp="1"/>
          </p:cNvSpPr>
          <p:nvPr>
            <p:ph type="title"/>
          </p:nvPr>
        </p:nvSpPr>
        <p:spPr>
          <a:xfrm>
            <a:off x="838200" y="365126"/>
            <a:ext cx="10515600" cy="957048"/>
          </a:xfrm>
          <a:solidFill>
            <a:schemeClr val="accent1"/>
          </a:solidFill>
        </p:spPr>
        <p:txBody>
          <a:bodyPr/>
          <a:lstStyle/>
          <a:p>
            <a:r>
              <a:rPr lang="en-US" dirty="0">
                <a:solidFill>
                  <a:schemeClr val="bg1"/>
                </a:solidFill>
                <a:latin typeface="Arial" panose="020B0604020202020204" pitchFamily="34" charset="0"/>
                <a:cs typeface="Arial" panose="020B0604020202020204" pitchFamily="34" charset="0"/>
              </a:rPr>
              <a:t>Prop up</a:t>
            </a:r>
          </a:p>
        </p:txBody>
      </p:sp>
      <p:sp>
        <p:nvSpPr>
          <p:cNvPr id="3" name="Content Placeholder 2">
            <a:extLst>
              <a:ext uri="{FF2B5EF4-FFF2-40B4-BE49-F238E27FC236}">
                <a16:creationId xmlns:a16="http://schemas.microsoft.com/office/drawing/2014/main" id="{E7F21767-6F16-784C-9DA7-9EBAFE812DB1}"/>
              </a:ext>
            </a:extLst>
          </p:cNvPr>
          <p:cNvSpPr>
            <a:spLocks noGrp="1"/>
          </p:cNvSpPr>
          <p:nvPr>
            <p:ph idx="1"/>
          </p:nvPr>
        </p:nvSpPr>
        <p:spPr>
          <a:xfrm>
            <a:off x="935182" y="1581665"/>
            <a:ext cx="10418618" cy="3613790"/>
          </a:xfrm>
        </p:spPr>
        <p:txBody>
          <a:bodyPr>
            <a:normAutofit/>
          </a:bodyPr>
          <a:lstStyle/>
          <a:p>
            <a:r>
              <a:rPr lang="en-US" dirty="0">
                <a:cs typeface="Arial" panose="020B0604020202020204" pitchFamily="34" charset="0"/>
              </a:rPr>
              <a:t>Words of encouragement – do you remember last week when Bobbi didn’t want to play with you, and you could problem solve it and find someone else to play with. I wonder how I can help you can do that again today. </a:t>
            </a:r>
          </a:p>
          <a:p>
            <a:r>
              <a:rPr lang="en-US" dirty="0">
                <a:cs typeface="Arial" panose="020B0604020202020204" pitchFamily="34" charset="0"/>
              </a:rPr>
              <a:t>Programs – ASC, holiday programs community access, social skills groups, therapies</a:t>
            </a:r>
          </a:p>
          <a:p>
            <a:r>
              <a:rPr lang="en-US" dirty="0">
                <a:cs typeface="Arial" panose="020B0604020202020204" pitchFamily="34" charset="0"/>
              </a:rPr>
              <a:t>Tools - fidget tools </a:t>
            </a:r>
          </a:p>
          <a:p>
            <a:r>
              <a:rPr lang="en-US" dirty="0">
                <a:cs typeface="Arial" panose="020B0604020202020204" pitchFamily="34" charset="0"/>
              </a:rPr>
              <a:t>Differentiation, modification and adaptation</a:t>
            </a:r>
          </a:p>
        </p:txBody>
      </p:sp>
      <p:pic>
        <p:nvPicPr>
          <p:cNvPr id="5" name="Picture 4">
            <a:extLst>
              <a:ext uri="{FF2B5EF4-FFF2-40B4-BE49-F238E27FC236}">
                <a16:creationId xmlns:a16="http://schemas.microsoft.com/office/drawing/2014/main" id="{92E25A81-CA1C-4D45-AA34-49853E02CF53}"/>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317841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F2A9-B860-4E47-8689-66C79DF62DEB}"/>
              </a:ext>
            </a:extLst>
          </p:cNvPr>
          <p:cNvSpPr>
            <a:spLocks noGrp="1"/>
          </p:cNvSpPr>
          <p:nvPr>
            <p:ph type="title"/>
          </p:nvPr>
        </p:nvSpPr>
        <p:spPr>
          <a:xfrm>
            <a:off x="958506" y="466760"/>
            <a:ext cx="10264697" cy="917196"/>
          </a:xfrm>
          <a:solidFill>
            <a:schemeClr val="accent1"/>
          </a:solidFill>
        </p:spPr>
        <p:txBody>
          <a:bodyPr>
            <a:normAutofit fontScale="90000"/>
          </a:bodyPr>
          <a:lstStyle/>
          <a:p>
            <a:br>
              <a:rPr lang="en-AU" sz="4000" b="1" dirty="0"/>
            </a:br>
            <a:r>
              <a:rPr lang="en-AU" sz="4900" b="1" dirty="0">
                <a:solidFill>
                  <a:schemeClr val="bg1"/>
                </a:solidFill>
              </a:rPr>
              <a:t>Tasks Listed From Easiest to Most Difficult</a:t>
            </a:r>
            <a:br>
              <a:rPr lang="en-AU" sz="4000" b="1" dirty="0"/>
            </a:br>
            <a:endParaRPr lang="en-US" sz="4000" dirty="0"/>
          </a:p>
        </p:txBody>
      </p:sp>
      <p:sp>
        <p:nvSpPr>
          <p:cNvPr id="3" name="Content Placeholder 2">
            <a:extLst>
              <a:ext uri="{FF2B5EF4-FFF2-40B4-BE49-F238E27FC236}">
                <a16:creationId xmlns:a16="http://schemas.microsoft.com/office/drawing/2014/main" id="{C8E2FCE5-991E-DF4F-BC58-5D6CF9758575}"/>
              </a:ext>
            </a:extLst>
          </p:cNvPr>
          <p:cNvSpPr>
            <a:spLocks noGrp="1"/>
          </p:cNvSpPr>
          <p:nvPr>
            <p:ph idx="1"/>
          </p:nvPr>
        </p:nvSpPr>
        <p:spPr>
          <a:xfrm>
            <a:off x="958506" y="1383956"/>
            <a:ext cx="10113148" cy="4673652"/>
          </a:xfrm>
        </p:spPr>
        <p:txBody>
          <a:bodyPr anchor="ctr">
            <a:normAutofit/>
          </a:bodyPr>
          <a:lstStyle/>
          <a:p>
            <a:r>
              <a:rPr lang="en-AU" sz="2000" b="1" dirty="0">
                <a:effectLst/>
              </a:rPr>
              <a:t>Understanding “wanting”</a:t>
            </a:r>
            <a:r>
              <a:rPr lang="en-AU" sz="2000" dirty="0">
                <a:effectLst/>
              </a:rPr>
              <a:t>: The first step is the realization that others have diverse desires, and to get what they want, people act in different ways.</a:t>
            </a:r>
          </a:p>
          <a:p>
            <a:r>
              <a:rPr lang="en-AU" sz="2000" b="1" dirty="0">
                <a:effectLst/>
              </a:rPr>
              <a:t>Understanding “thinking”</a:t>
            </a:r>
            <a:r>
              <a:rPr lang="en-AU" sz="2000" dirty="0">
                <a:effectLst/>
              </a:rPr>
              <a:t>: The second step is the understanding that others also have diverse beliefs about the same thing, and that people’s actions are based on what they think is going to happen.</a:t>
            </a:r>
          </a:p>
          <a:p>
            <a:r>
              <a:rPr lang="en-AU" sz="2000" b="1" dirty="0">
                <a:effectLst/>
              </a:rPr>
              <a:t>Understanding that “seeing leads to knowing”</a:t>
            </a:r>
            <a:r>
              <a:rPr lang="en-AU" sz="2000" dirty="0">
                <a:effectLst/>
              </a:rPr>
              <a:t>: The third stage is recognizing that others have different knowledge access, and if someone hasn’t seen something, they will need extra information to understand.</a:t>
            </a:r>
          </a:p>
          <a:p>
            <a:r>
              <a:rPr lang="en-AU" sz="2000" b="1" dirty="0">
                <a:effectLst/>
              </a:rPr>
              <a:t>Understanding “false-beliefs”</a:t>
            </a:r>
            <a:r>
              <a:rPr lang="en-AU" sz="2000" dirty="0">
                <a:effectLst/>
              </a:rPr>
              <a:t>: The fourth stage is being aware of the fact that others may have false-beliefs that differ from reality.</a:t>
            </a:r>
          </a:p>
          <a:p>
            <a:r>
              <a:rPr lang="en-AU" sz="2000" b="1" dirty="0">
                <a:effectLst/>
              </a:rPr>
              <a:t>Understanding “hidden feelings”</a:t>
            </a:r>
            <a:r>
              <a:rPr lang="en-AU" sz="2000" dirty="0">
                <a:effectLst/>
              </a:rPr>
              <a:t>: The final stage is being aware that other people can hide their emotions</a:t>
            </a:r>
            <a:r>
              <a:rPr lang="en-AU" sz="2000" dirty="0"/>
              <a:t> </a:t>
            </a:r>
            <a:r>
              <a:rPr lang="en-AU" sz="2000" dirty="0">
                <a:effectLst/>
              </a:rPr>
              <a:t>and can feel a different emotion from the one they display.</a:t>
            </a:r>
          </a:p>
          <a:p>
            <a:endParaRPr lang="en-US" sz="1700" dirty="0"/>
          </a:p>
        </p:txBody>
      </p:sp>
      <p:pic>
        <p:nvPicPr>
          <p:cNvPr id="11" name="Picture 10">
            <a:extLst>
              <a:ext uri="{FF2B5EF4-FFF2-40B4-BE49-F238E27FC236}">
                <a16:creationId xmlns:a16="http://schemas.microsoft.com/office/drawing/2014/main" id="{D84E5B65-4E65-4E47-86A2-67869EF41697}"/>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200255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80FAE-860B-6F44-6850-EEFD28BA766F}"/>
              </a:ext>
            </a:extLst>
          </p:cNvPr>
          <p:cNvPicPr/>
          <p:nvPr/>
        </p:nvPicPr>
        <p:blipFill>
          <a:blip r:embed="rId2"/>
          <a:stretch>
            <a:fillRect/>
          </a:stretch>
        </p:blipFill>
        <p:spPr>
          <a:xfrm>
            <a:off x="584605" y="5875200"/>
            <a:ext cx="11022790" cy="708608"/>
          </a:xfrm>
          <a:prstGeom prst="rect">
            <a:avLst/>
          </a:prstGeom>
        </p:spPr>
      </p:pic>
      <p:sp>
        <p:nvSpPr>
          <p:cNvPr id="9" name="Rectangle 8">
            <a:extLst>
              <a:ext uri="{FF2B5EF4-FFF2-40B4-BE49-F238E27FC236}">
                <a16:creationId xmlns:a16="http://schemas.microsoft.com/office/drawing/2014/main" id="{5DAC8C28-A9AF-65AE-5A2B-E107B0B47A28}"/>
              </a:ext>
            </a:extLst>
          </p:cNvPr>
          <p:cNvSpPr/>
          <p:nvPr/>
        </p:nvSpPr>
        <p:spPr>
          <a:xfrm>
            <a:off x="383059" y="1482811"/>
            <a:ext cx="9514703" cy="3881062"/>
          </a:xfrm>
          <a:prstGeom prst="rect">
            <a:avLst/>
          </a:prstGeom>
        </p:spPr>
        <p:txBody>
          <a:bodyPr wrap="square">
            <a:spAutoFit/>
          </a:bodyPr>
          <a:lstStyle/>
          <a:p>
            <a:pPr marL="55880" marR="81915">
              <a:spcBef>
                <a:spcPts val="10"/>
              </a:spcBef>
              <a:spcAft>
                <a:spcPts val="0"/>
              </a:spcAft>
            </a:pPr>
            <a:r>
              <a:rPr lang="en-GB" sz="2000" b="1" spc="-10" dirty="0">
                <a:effectLst/>
                <a:ea typeface="Arial" panose="020B0604020202020204" pitchFamily="34" charset="0"/>
              </a:rPr>
              <a:t>AVOIDANCE</a:t>
            </a:r>
            <a:endParaRPr lang="en-AU" sz="2000" b="1" spc="-10" dirty="0">
              <a:ea typeface="Arial" panose="020B0604020202020204" pitchFamily="34" charset="0"/>
            </a:endParaRPr>
          </a:p>
          <a:p>
            <a:pPr marL="55880" marR="81915">
              <a:spcBef>
                <a:spcPts val="10"/>
              </a:spcBef>
              <a:spcAft>
                <a:spcPts val="0"/>
              </a:spcAft>
            </a:pPr>
            <a:endParaRPr lang="en-AU" sz="2000" b="1" spc="-10" dirty="0">
              <a:ea typeface="Arial" panose="020B0604020202020204" pitchFamily="34" charset="0"/>
            </a:endParaRPr>
          </a:p>
          <a:p>
            <a:pPr marL="55880" marR="81915">
              <a:spcBef>
                <a:spcPts val="10"/>
              </a:spcBef>
              <a:spcAft>
                <a:spcPts val="0"/>
              </a:spcAft>
            </a:pPr>
            <a:r>
              <a:rPr lang="en-GB" sz="2000" dirty="0">
                <a:ea typeface="Arial" panose="020B0604020202020204" pitchFamily="34" charset="0"/>
              </a:rPr>
              <a:t>Avoidance</a:t>
            </a:r>
            <a:r>
              <a:rPr lang="en-GB" sz="2000" spc="-35" dirty="0">
                <a:ea typeface="Arial" panose="020B0604020202020204" pitchFamily="34" charset="0"/>
              </a:rPr>
              <a:t> </a:t>
            </a:r>
            <a:r>
              <a:rPr lang="en-GB" sz="2000" dirty="0">
                <a:ea typeface="Arial" panose="020B0604020202020204" pitchFamily="34" charset="0"/>
              </a:rPr>
              <a:t>isn’t</a:t>
            </a:r>
            <a:r>
              <a:rPr lang="en-GB" sz="2000" spc="-35" dirty="0">
                <a:ea typeface="Arial" panose="020B0604020202020204" pitchFamily="34" charset="0"/>
              </a:rPr>
              <a:t> </a:t>
            </a:r>
            <a:r>
              <a:rPr lang="en-GB" sz="2000" dirty="0">
                <a:ea typeface="Arial" panose="020B0604020202020204" pitchFamily="34" charset="0"/>
              </a:rPr>
              <a:t>a</a:t>
            </a:r>
            <a:r>
              <a:rPr lang="en-GB" sz="2000" spc="-35" dirty="0">
                <a:ea typeface="Arial" panose="020B0604020202020204" pitchFamily="34" charset="0"/>
              </a:rPr>
              <a:t> </a:t>
            </a:r>
            <a:r>
              <a:rPr lang="en-GB" sz="2000" dirty="0">
                <a:ea typeface="Arial" panose="020B0604020202020204" pitchFamily="34" charset="0"/>
              </a:rPr>
              <a:t>choice.</a:t>
            </a:r>
            <a:r>
              <a:rPr lang="en-GB" sz="2000" spc="-30" dirty="0">
                <a:ea typeface="Arial" panose="020B0604020202020204" pitchFamily="34" charset="0"/>
              </a:rPr>
              <a:t> </a:t>
            </a:r>
            <a:r>
              <a:rPr lang="en-GB" sz="2000" dirty="0">
                <a:ea typeface="Arial" panose="020B0604020202020204" pitchFamily="34" charset="0"/>
              </a:rPr>
              <a:t>PDA</a:t>
            </a:r>
            <a:r>
              <a:rPr lang="en-GB" sz="2000" spc="-35" dirty="0">
                <a:ea typeface="Arial" panose="020B0604020202020204" pitchFamily="34" charset="0"/>
              </a:rPr>
              <a:t> </a:t>
            </a:r>
            <a:r>
              <a:rPr lang="en-GB" sz="2000" dirty="0">
                <a:ea typeface="Arial" panose="020B0604020202020204" pitchFamily="34" charset="0"/>
              </a:rPr>
              <a:t>means</a:t>
            </a:r>
            <a:r>
              <a:rPr lang="en-GB" sz="2000" spc="-30" dirty="0">
                <a:ea typeface="Arial" panose="020B0604020202020204" pitchFamily="34" charset="0"/>
              </a:rPr>
              <a:t> </a:t>
            </a:r>
            <a:r>
              <a:rPr lang="en-GB" sz="2000" dirty="0">
                <a:ea typeface="Arial" panose="020B0604020202020204" pitchFamily="34" charset="0"/>
              </a:rPr>
              <a:t>I</a:t>
            </a:r>
            <a:r>
              <a:rPr lang="en-GB" sz="2000" spc="-30" dirty="0">
                <a:ea typeface="Arial" panose="020B0604020202020204" pitchFamily="34" charset="0"/>
              </a:rPr>
              <a:t> </a:t>
            </a:r>
            <a:r>
              <a:rPr lang="en-GB" sz="2000" dirty="0">
                <a:ea typeface="Arial" panose="020B0604020202020204" pitchFamily="34" charset="0"/>
              </a:rPr>
              <a:t>can’t help not complying with your requests/instructions or even my own wishes.</a:t>
            </a:r>
            <a:r>
              <a:rPr lang="en-GB" sz="2000" spc="-65" dirty="0">
                <a:ea typeface="Arial" panose="020B0604020202020204" pitchFamily="34" charset="0"/>
              </a:rPr>
              <a:t> </a:t>
            </a:r>
            <a:r>
              <a:rPr lang="en-GB" sz="2000" dirty="0">
                <a:ea typeface="Arial" panose="020B0604020202020204" pitchFamily="34" charset="0"/>
              </a:rPr>
              <a:t>Everyday</a:t>
            </a:r>
            <a:r>
              <a:rPr lang="en-GB" sz="2000" spc="-70" dirty="0">
                <a:ea typeface="Arial" panose="020B0604020202020204" pitchFamily="34" charset="0"/>
              </a:rPr>
              <a:t> </a:t>
            </a:r>
            <a:r>
              <a:rPr lang="en-GB" sz="2000" dirty="0">
                <a:ea typeface="Arial" panose="020B0604020202020204" pitchFamily="34" charset="0"/>
              </a:rPr>
              <a:t>tasks</a:t>
            </a:r>
            <a:r>
              <a:rPr lang="en-GB" sz="2000" spc="-65" dirty="0">
                <a:ea typeface="Arial" panose="020B0604020202020204" pitchFamily="34" charset="0"/>
              </a:rPr>
              <a:t> </a:t>
            </a:r>
            <a:r>
              <a:rPr lang="en-GB" sz="2000" dirty="0">
                <a:ea typeface="Arial" panose="020B0604020202020204" pitchFamily="34" charset="0"/>
              </a:rPr>
              <a:t>can</a:t>
            </a:r>
            <a:r>
              <a:rPr lang="en-GB" sz="2000" spc="-60" dirty="0">
                <a:ea typeface="Arial" panose="020B0604020202020204" pitchFamily="34" charset="0"/>
              </a:rPr>
              <a:t> </a:t>
            </a:r>
            <a:r>
              <a:rPr lang="en-GB" sz="2000" dirty="0">
                <a:ea typeface="Arial" panose="020B0604020202020204" pitchFamily="34" charset="0"/>
              </a:rPr>
              <a:t>be</a:t>
            </a:r>
            <a:r>
              <a:rPr lang="en-GB" sz="2000" spc="-70" dirty="0">
                <a:ea typeface="Arial" panose="020B0604020202020204" pitchFamily="34" charset="0"/>
              </a:rPr>
              <a:t> </a:t>
            </a:r>
            <a:r>
              <a:rPr lang="en-GB" sz="2000" dirty="0">
                <a:ea typeface="Arial" panose="020B0604020202020204" pitchFamily="34" charset="0"/>
              </a:rPr>
              <a:t>a</a:t>
            </a:r>
            <a:r>
              <a:rPr lang="en-GB" sz="2000" spc="-70" dirty="0">
                <a:ea typeface="Arial" panose="020B0604020202020204" pitchFamily="34" charset="0"/>
              </a:rPr>
              <a:t> </a:t>
            </a:r>
            <a:r>
              <a:rPr lang="en-GB" sz="2000" dirty="0">
                <a:ea typeface="Arial" panose="020B0604020202020204" pitchFamily="34" charset="0"/>
              </a:rPr>
              <a:t>real struggle for me. Not feeling in control creates</a:t>
            </a:r>
            <a:r>
              <a:rPr lang="en-GB" sz="2000" spc="-70" dirty="0">
                <a:ea typeface="Arial" panose="020B0604020202020204" pitchFamily="34" charset="0"/>
              </a:rPr>
              <a:t> </a:t>
            </a:r>
            <a:r>
              <a:rPr lang="en-GB" sz="2000" dirty="0">
                <a:ea typeface="Arial" panose="020B0604020202020204" pitchFamily="34" charset="0"/>
              </a:rPr>
              <a:t>extreme</a:t>
            </a:r>
            <a:r>
              <a:rPr lang="en-GB" sz="2000" spc="-70" dirty="0">
                <a:ea typeface="Arial" panose="020B0604020202020204" pitchFamily="34" charset="0"/>
              </a:rPr>
              <a:t> </a:t>
            </a:r>
            <a:r>
              <a:rPr lang="en-GB" sz="2000" dirty="0">
                <a:ea typeface="Arial" panose="020B0604020202020204" pitchFamily="34" charset="0"/>
              </a:rPr>
              <a:t>anxiety,</a:t>
            </a:r>
            <a:r>
              <a:rPr lang="en-GB" sz="2000" spc="-75" dirty="0">
                <a:ea typeface="Arial" panose="020B0604020202020204" pitchFamily="34" charset="0"/>
              </a:rPr>
              <a:t> </a:t>
            </a:r>
            <a:r>
              <a:rPr lang="en-GB" sz="2000" dirty="0">
                <a:ea typeface="Arial" panose="020B0604020202020204" pitchFamily="34" charset="0"/>
              </a:rPr>
              <a:t>though</a:t>
            </a:r>
            <a:r>
              <a:rPr lang="en-GB" sz="2000" spc="-65" dirty="0">
                <a:ea typeface="Arial" panose="020B0604020202020204" pitchFamily="34" charset="0"/>
              </a:rPr>
              <a:t> </a:t>
            </a:r>
            <a:r>
              <a:rPr lang="en-GB" sz="2000" dirty="0">
                <a:ea typeface="Arial" panose="020B0604020202020204" pitchFamily="34" charset="0"/>
              </a:rPr>
              <a:t>it</a:t>
            </a:r>
            <a:r>
              <a:rPr lang="en-GB" sz="2000" spc="-75" dirty="0">
                <a:ea typeface="Arial" panose="020B0604020202020204" pitchFamily="34" charset="0"/>
              </a:rPr>
              <a:t> </a:t>
            </a:r>
            <a:r>
              <a:rPr lang="en-GB" sz="2000" dirty="0">
                <a:ea typeface="Arial" panose="020B0604020202020204" pitchFamily="34" charset="0"/>
              </a:rPr>
              <a:t>may</a:t>
            </a:r>
            <a:r>
              <a:rPr lang="en-GB" sz="2000" spc="-75" dirty="0">
                <a:ea typeface="Arial" panose="020B0604020202020204" pitchFamily="34" charset="0"/>
              </a:rPr>
              <a:t> </a:t>
            </a:r>
            <a:r>
              <a:rPr lang="en-GB" sz="2000" dirty="0">
                <a:ea typeface="Arial" panose="020B0604020202020204" pitchFamily="34" charset="0"/>
              </a:rPr>
              <a:t>not look</a:t>
            </a:r>
            <a:r>
              <a:rPr lang="en-GB" sz="2000" spc="-15" dirty="0">
                <a:ea typeface="Arial" panose="020B0604020202020204" pitchFamily="34" charset="0"/>
              </a:rPr>
              <a:t> </a:t>
            </a:r>
            <a:r>
              <a:rPr lang="en-GB" sz="2000" dirty="0">
                <a:ea typeface="Arial" panose="020B0604020202020204" pitchFamily="34" charset="0"/>
              </a:rPr>
              <a:t>like</a:t>
            </a:r>
            <a:r>
              <a:rPr lang="en-GB" sz="2000" spc="-15" dirty="0">
                <a:ea typeface="Arial" panose="020B0604020202020204" pitchFamily="34" charset="0"/>
              </a:rPr>
              <a:t> </a:t>
            </a:r>
            <a:r>
              <a:rPr lang="en-GB" sz="2000" dirty="0">
                <a:ea typeface="Arial" panose="020B0604020202020204" pitchFamily="34" charset="0"/>
              </a:rPr>
              <a:t>it</a:t>
            </a:r>
            <a:r>
              <a:rPr lang="en-GB" sz="2000" spc="-20" dirty="0">
                <a:ea typeface="Arial" panose="020B0604020202020204" pitchFamily="34" charset="0"/>
              </a:rPr>
              <a:t> </a:t>
            </a:r>
            <a:r>
              <a:rPr lang="en-GB" sz="2000" dirty="0">
                <a:ea typeface="Arial" panose="020B0604020202020204" pitchFamily="34" charset="0"/>
              </a:rPr>
              <a:t>(I</a:t>
            </a:r>
            <a:r>
              <a:rPr lang="en-GB" sz="2000" spc="-10" dirty="0">
                <a:ea typeface="Arial" panose="020B0604020202020204" pitchFamily="34" charset="0"/>
              </a:rPr>
              <a:t> </a:t>
            </a:r>
            <a:r>
              <a:rPr lang="en-GB" sz="2000" dirty="0">
                <a:ea typeface="Arial" panose="020B0604020202020204" pitchFamily="34" charset="0"/>
              </a:rPr>
              <a:t>may</a:t>
            </a:r>
            <a:r>
              <a:rPr lang="en-GB" sz="2000" spc="-20" dirty="0">
                <a:ea typeface="Arial" panose="020B0604020202020204" pitchFamily="34" charset="0"/>
              </a:rPr>
              <a:t> </a:t>
            </a:r>
            <a:r>
              <a:rPr lang="en-GB" sz="2000" dirty="0">
                <a:ea typeface="Arial" panose="020B0604020202020204" pitchFamily="34" charset="0"/>
              </a:rPr>
              <a:t>ignore</a:t>
            </a:r>
            <a:r>
              <a:rPr lang="en-GB" sz="2000" spc="-15" dirty="0">
                <a:ea typeface="Arial" panose="020B0604020202020204" pitchFamily="34" charset="0"/>
              </a:rPr>
              <a:t> </a:t>
            </a:r>
            <a:r>
              <a:rPr lang="en-GB" sz="2000" dirty="0">
                <a:ea typeface="Arial" panose="020B0604020202020204" pitchFamily="34" charset="0"/>
              </a:rPr>
              <a:t>or</a:t>
            </a:r>
            <a:r>
              <a:rPr lang="en-GB" sz="2000" spc="-5" dirty="0">
                <a:ea typeface="Arial" panose="020B0604020202020204" pitchFamily="34" charset="0"/>
              </a:rPr>
              <a:t> </a:t>
            </a:r>
            <a:r>
              <a:rPr lang="en-GB" sz="2000" dirty="0">
                <a:ea typeface="Arial" panose="020B0604020202020204" pitchFamily="34" charset="0"/>
              </a:rPr>
              <a:t>distract</a:t>
            </a:r>
            <a:r>
              <a:rPr lang="en-GB" sz="2000" spc="-15" dirty="0">
                <a:ea typeface="Arial" panose="020B0604020202020204" pitchFamily="34" charset="0"/>
              </a:rPr>
              <a:t> </a:t>
            </a:r>
            <a:r>
              <a:rPr lang="en-GB" sz="2000" dirty="0">
                <a:ea typeface="Arial" panose="020B0604020202020204" pitchFamily="34" charset="0"/>
              </a:rPr>
              <a:t>you or seem</a:t>
            </a:r>
            <a:r>
              <a:rPr lang="en-GB" sz="2000" spc="-20" dirty="0">
                <a:ea typeface="Arial" panose="020B0604020202020204" pitchFamily="34" charset="0"/>
              </a:rPr>
              <a:t> </a:t>
            </a:r>
            <a:r>
              <a:rPr lang="en-GB" sz="2000" dirty="0">
                <a:ea typeface="Arial" panose="020B0604020202020204" pitchFamily="34" charset="0"/>
              </a:rPr>
              <a:t>angry).</a:t>
            </a:r>
            <a:r>
              <a:rPr lang="en-GB" sz="2000" spc="-20" dirty="0">
                <a:ea typeface="Arial" panose="020B0604020202020204" pitchFamily="34" charset="0"/>
              </a:rPr>
              <a:t> </a:t>
            </a:r>
            <a:r>
              <a:rPr lang="en-GB" sz="2000" dirty="0">
                <a:ea typeface="Arial" panose="020B0604020202020204" pitchFamily="34" charset="0"/>
              </a:rPr>
              <a:t>If</a:t>
            </a:r>
            <a:r>
              <a:rPr lang="en-GB" sz="2000" spc="-25" dirty="0">
                <a:ea typeface="Arial" panose="020B0604020202020204" pitchFamily="34" charset="0"/>
              </a:rPr>
              <a:t> </a:t>
            </a:r>
            <a:r>
              <a:rPr lang="en-GB" sz="2000" dirty="0">
                <a:ea typeface="Arial" panose="020B0604020202020204" pitchFamily="34" charset="0"/>
              </a:rPr>
              <a:t>pushed</a:t>
            </a:r>
            <a:r>
              <a:rPr lang="en-GB" sz="2000" spc="-20" dirty="0">
                <a:ea typeface="Arial" panose="020B0604020202020204" pitchFamily="34" charset="0"/>
              </a:rPr>
              <a:t> </a:t>
            </a:r>
            <a:r>
              <a:rPr lang="en-GB" sz="2000" dirty="0">
                <a:ea typeface="Arial" panose="020B0604020202020204" pitchFamily="34" charset="0"/>
              </a:rPr>
              <a:t>it</a:t>
            </a:r>
            <a:r>
              <a:rPr lang="en-GB" sz="2000" spc="-35" dirty="0">
                <a:ea typeface="Arial" panose="020B0604020202020204" pitchFamily="34" charset="0"/>
              </a:rPr>
              <a:t> </a:t>
            </a:r>
            <a:r>
              <a:rPr lang="en-GB" sz="2000" dirty="0">
                <a:ea typeface="Arial" panose="020B0604020202020204" pitchFamily="34" charset="0"/>
              </a:rPr>
              <a:t>can</a:t>
            </a:r>
            <a:r>
              <a:rPr lang="en-GB" sz="2000" spc="-25" dirty="0">
                <a:ea typeface="Arial" panose="020B0604020202020204" pitchFamily="34" charset="0"/>
              </a:rPr>
              <a:t> </a:t>
            </a:r>
            <a:r>
              <a:rPr lang="en-GB" sz="2000" dirty="0">
                <a:ea typeface="Arial" panose="020B0604020202020204" pitchFamily="34" charset="0"/>
              </a:rPr>
              <a:t>trigger</a:t>
            </a:r>
            <a:r>
              <a:rPr lang="en-GB" sz="2000" spc="-25" dirty="0">
                <a:ea typeface="Arial" panose="020B0604020202020204" pitchFamily="34" charset="0"/>
              </a:rPr>
              <a:t> </a:t>
            </a:r>
            <a:r>
              <a:rPr lang="en-GB" sz="2000" dirty="0">
                <a:ea typeface="Arial" panose="020B0604020202020204" pitchFamily="34" charset="0"/>
              </a:rPr>
              <a:t>a sudden</a:t>
            </a:r>
            <a:r>
              <a:rPr lang="en-GB" sz="2000" spc="-30" dirty="0">
                <a:ea typeface="Arial" panose="020B0604020202020204" pitchFamily="34" charset="0"/>
              </a:rPr>
              <a:t> </a:t>
            </a:r>
            <a:r>
              <a:rPr lang="en-GB" sz="2000" dirty="0">
                <a:ea typeface="Arial" panose="020B0604020202020204" pitchFamily="34" charset="0"/>
              </a:rPr>
              <a:t>freeze,</a:t>
            </a:r>
            <a:r>
              <a:rPr lang="en-GB" sz="2000" spc="-35" dirty="0">
                <a:ea typeface="Arial" panose="020B0604020202020204" pitchFamily="34" charset="0"/>
              </a:rPr>
              <a:t> </a:t>
            </a:r>
            <a:r>
              <a:rPr lang="en-GB" sz="2000" dirty="0">
                <a:ea typeface="Arial" panose="020B0604020202020204" pitchFamily="34" charset="0"/>
              </a:rPr>
              <a:t>flight,</a:t>
            </a:r>
            <a:r>
              <a:rPr lang="en-GB" sz="2000" spc="-40" dirty="0">
                <a:ea typeface="Arial" panose="020B0604020202020204" pitchFamily="34" charset="0"/>
              </a:rPr>
              <a:t> </a:t>
            </a:r>
            <a:r>
              <a:rPr lang="en-GB" sz="2000" dirty="0">
                <a:ea typeface="Arial" panose="020B0604020202020204" pitchFamily="34" charset="0"/>
              </a:rPr>
              <a:t>fight</a:t>
            </a:r>
            <a:r>
              <a:rPr lang="en-GB" sz="2000" spc="-35" dirty="0">
                <a:ea typeface="Arial" panose="020B0604020202020204" pitchFamily="34" charset="0"/>
              </a:rPr>
              <a:t> </a:t>
            </a:r>
            <a:r>
              <a:rPr lang="en-GB" sz="2000" dirty="0">
                <a:ea typeface="Arial" panose="020B0604020202020204" pitchFamily="34" charset="0"/>
              </a:rPr>
              <a:t>response.</a:t>
            </a:r>
          </a:p>
          <a:p>
            <a:pPr marL="55880" marR="81915">
              <a:spcBef>
                <a:spcPts val="10"/>
              </a:spcBef>
              <a:spcAft>
                <a:spcPts val="0"/>
              </a:spcAft>
            </a:pPr>
            <a:endParaRPr lang="en-AU" sz="2000" dirty="0">
              <a:effectLst/>
              <a:ea typeface="Arial" panose="020B0604020202020204" pitchFamily="34" charset="0"/>
            </a:endParaRPr>
          </a:p>
          <a:p>
            <a:pPr marL="342900" marR="311785" lvl="0" indent="-342900">
              <a:lnSpc>
                <a:spcPct val="103000"/>
              </a:lnSpc>
              <a:spcBef>
                <a:spcPts val="640"/>
              </a:spcBef>
              <a:spcAft>
                <a:spcPts val="0"/>
              </a:spcAft>
              <a:buClr>
                <a:srgbClr val="4A3974"/>
              </a:buClr>
              <a:buSzPts val="1000"/>
              <a:buFont typeface="Wingdings" pitchFamily="2" charset="2"/>
              <a:buChar char="ü"/>
              <a:tabLst>
                <a:tab pos="213995" algn="l"/>
              </a:tabLst>
            </a:pPr>
            <a:r>
              <a:rPr lang="en-GB" dirty="0"/>
              <a:t>Think of PDA as ‘permanent demand anxiety’</a:t>
            </a:r>
            <a:endParaRPr lang="en-AU" dirty="0"/>
          </a:p>
          <a:p>
            <a:pPr marL="342900" marR="394335" lvl="0" indent="-342900">
              <a:lnSpc>
                <a:spcPct val="103000"/>
              </a:lnSpc>
              <a:spcBef>
                <a:spcPts val="5"/>
              </a:spcBef>
              <a:spcAft>
                <a:spcPts val="0"/>
              </a:spcAft>
              <a:buClr>
                <a:srgbClr val="4A3974"/>
              </a:buClr>
              <a:buSzPts val="1000"/>
              <a:buFont typeface="Wingdings" pitchFamily="2" charset="2"/>
              <a:buChar char="ü"/>
              <a:tabLst>
                <a:tab pos="213995" algn="l"/>
              </a:tabLst>
            </a:pPr>
            <a:r>
              <a:rPr lang="en-GB" dirty="0"/>
              <a:t>Make requests and communication indirect</a:t>
            </a:r>
            <a:endParaRPr lang="en-AU" dirty="0"/>
          </a:p>
          <a:p>
            <a:pPr marL="342900" lvl="0" indent="-342900">
              <a:spcBef>
                <a:spcPts val="10"/>
              </a:spcBef>
              <a:buClr>
                <a:srgbClr val="4A3974"/>
              </a:buClr>
              <a:buSzPts val="1000"/>
              <a:buFont typeface="Wingdings" pitchFamily="2" charset="2"/>
              <a:buChar char="ü"/>
              <a:tabLst>
                <a:tab pos="213995" algn="l"/>
              </a:tabLst>
            </a:pPr>
            <a:r>
              <a:rPr lang="en-GB" dirty="0"/>
              <a:t>Doing things together helps</a:t>
            </a:r>
            <a:endParaRPr lang="en-AU" dirty="0"/>
          </a:p>
          <a:p>
            <a:pPr marL="342900" indent="-342900">
              <a:buFont typeface="Wingdings" pitchFamily="2" charset="2"/>
              <a:buChar char="ü"/>
            </a:pPr>
            <a:r>
              <a:rPr lang="en-GB" dirty="0"/>
              <a:t>Monitor important areas to avoid health problems </a:t>
            </a:r>
            <a:r>
              <a:rPr lang="en-GB" sz="2000" b="1" dirty="0">
                <a:effectLst/>
                <a:ea typeface="Arial" panose="020B0604020202020204" pitchFamily="34" charset="0"/>
              </a:rPr>
              <a:t>(e.g. dehydration)</a:t>
            </a:r>
            <a:r>
              <a:rPr lang="en-AU" sz="2000" dirty="0">
                <a:effectLst/>
              </a:rPr>
              <a:t> </a:t>
            </a:r>
            <a:endParaRPr lang="en-US" sz="2000" dirty="0"/>
          </a:p>
        </p:txBody>
      </p:sp>
      <p:sp>
        <p:nvSpPr>
          <p:cNvPr id="10" name="TextBox 9">
            <a:extLst>
              <a:ext uri="{FF2B5EF4-FFF2-40B4-BE49-F238E27FC236}">
                <a16:creationId xmlns:a16="http://schemas.microsoft.com/office/drawing/2014/main" id="{7D5AD26C-5A96-2CAE-6A77-3F05AA878021}"/>
              </a:ext>
            </a:extLst>
          </p:cNvPr>
          <p:cNvSpPr txBox="1"/>
          <p:nvPr/>
        </p:nvSpPr>
        <p:spPr>
          <a:xfrm>
            <a:off x="296562" y="606664"/>
            <a:ext cx="10453816" cy="553998"/>
          </a:xfrm>
          <a:prstGeom prst="rect">
            <a:avLst/>
          </a:prstGeom>
          <a:solidFill>
            <a:schemeClr val="accent1"/>
          </a:solidFill>
        </p:spPr>
        <p:txBody>
          <a:bodyPr wrap="square" rtlCol="0">
            <a:spAutoFit/>
          </a:bodyPr>
          <a:lstStyle/>
          <a:p>
            <a:r>
              <a:rPr lang="en-US" sz="3000" b="1" dirty="0">
                <a:solidFill>
                  <a:schemeClr val="bg1"/>
                </a:solidFill>
              </a:rPr>
              <a:t>Some potential things to say to others to help them understand </a:t>
            </a:r>
          </a:p>
        </p:txBody>
      </p:sp>
    </p:spTree>
    <p:extLst>
      <p:ext uri="{BB962C8B-B14F-4D97-AF65-F5344CB8AC3E}">
        <p14:creationId xmlns:p14="http://schemas.microsoft.com/office/powerpoint/2010/main" val="26560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68A739-AE71-1E92-C983-D2E641C24744}"/>
              </a:ext>
            </a:extLst>
          </p:cNvPr>
          <p:cNvSpPr txBox="1"/>
          <p:nvPr/>
        </p:nvSpPr>
        <p:spPr>
          <a:xfrm>
            <a:off x="395415" y="444843"/>
            <a:ext cx="11211979" cy="5293757"/>
          </a:xfrm>
          <a:prstGeom prst="rect">
            <a:avLst/>
          </a:prstGeom>
          <a:noFill/>
        </p:spPr>
        <p:txBody>
          <a:bodyPr wrap="square" rtlCol="0">
            <a:spAutoFit/>
          </a:bodyPr>
          <a:lstStyle/>
          <a:p>
            <a:r>
              <a:rPr lang="en-GB" sz="2400" b="1" dirty="0"/>
              <a:t>MOOD &amp; DISTRESSED BEHAVIOURS</a:t>
            </a:r>
            <a:endParaRPr lang="en-AU" sz="2400" dirty="0"/>
          </a:p>
          <a:p>
            <a:endParaRPr lang="en-GB" dirty="0"/>
          </a:p>
          <a:p>
            <a:r>
              <a:rPr lang="en-GB" sz="2000" dirty="0"/>
              <a:t>PDA can lead me to feel excited &amp; energetic or lethargic &amp; low and these changes can occur in quick succession.</a:t>
            </a:r>
            <a:endParaRPr lang="en-AU" sz="2000" dirty="0"/>
          </a:p>
          <a:p>
            <a:r>
              <a:rPr lang="en-GB" sz="2000" dirty="0"/>
              <a:t>Distressed behaviours (meltdowns, shutdowns, taking flight, physical/verbal aggression or self-injury) </a:t>
            </a:r>
          </a:p>
          <a:p>
            <a:r>
              <a:rPr lang="en-GB" sz="2000" dirty="0"/>
              <a:t>can occur quickly when my capacity to cope has been exceeded and I feel overwhelmed – </a:t>
            </a:r>
          </a:p>
          <a:p>
            <a:r>
              <a:rPr lang="en-GB" sz="2000" dirty="0"/>
              <a:t>I may not always know the trigger or be able to communicate whilst in crisis or remember what I’ve done/said. I may feel guilty later.</a:t>
            </a:r>
          </a:p>
          <a:p>
            <a:endParaRPr lang="en-GB" dirty="0"/>
          </a:p>
          <a:p>
            <a:endParaRPr lang="en-AU" dirty="0"/>
          </a:p>
          <a:p>
            <a:pPr marL="285750" lvl="0" indent="-285750">
              <a:buFont typeface="Arial" panose="020B0604020202020204" pitchFamily="34" charset="0"/>
              <a:buChar char="•"/>
            </a:pPr>
            <a:r>
              <a:rPr lang="en-GB" sz="2000" b="1" dirty="0"/>
              <a:t>Expect mood fluctuations</a:t>
            </a:r>
            <a:endParaRPr lang="en-AU" sz="2000" dirty="0"/>
          </a:p>
          <a:p>
            <a:pPr marL="285750" lvl="0" indent="-285750">
              <a:buFont typeface="Arial" panose="020B0604020202020204" pitchFamily="34" charset="0"/>
              <a:buChar char="•"/>
            </a:pPr>
            <a:r>
              <a:rPr lang="en-GB" sz="2000" b="1" dirty="0"/>
              <a:t>Constantly monitor tolerance for demand &amp; match demands accordingly</a:t>
            </a:r>
            <a:endParaRPr lang="en-AU" sz="2000" dirty="0"/>
          </a:p>
          <a:p>
            <a:pPr marL="285750" lvl="0" indent="-285750">
              <a:buFont typeface="Arial" panose="020B0604020202020204" pitchFamily="34" charset="0"/>
              <a:buChar char="•"/>
            </a:pPr>
            <a:r>
              <a:rPr lang="en-GB" sz="2000" b="1" dirty="0"/>
              <a:t>Treat distressed behaviours as </a:t>
            </a:r>
            <a:r>
              <a:rPr lang="en-GB" sz="2000" b="1" i="1" dirty="0"/>
              <a:t>panic attacks</a:t>
            </a:r>
            <a:endParaRPr lang="en-AU" sz="2000" dirty="0"/>
          </a:p>
          <a:p>
            <a:pPr marL="285750" lvl="0" indent="-285750">
              <a:buFont typeface="Arial" panose="020B0604020202020204" pitchFamily="34" charset="0"/>
              <a:buChar char="•"/>
            </a:pPr>
            <a:r>
              <a:rPr lang="en-GB" sz="2000" b="1" dirty="0"/>
              <a:t>Keep voice calm &amp; body language submissive</a:t>
            </a:r>
            <a:endParaRPr lang="en-AU" sz="2000" dirty="0"/>
          </a:p>
          <a:p>
            <a:pPr marL="285750" lvl="0" indent="-285750">
              <a:buFont typeface="Arial" panose="020B0604020202020204" pitchFamily="34" charset="0"/>
              <a:buChar char="•"/>
            </a:pPr>
            <a:r>
              <a:rPr lang="en-GB" sz="2000" b="1" dirty="0"/>
              <a:t>Support me through distressed behaviours (I may not be able to process language or tolerate touch at this time)</a:t>
            </a:r>
            <a:endParaRPr lang="en-AU" sz="2000" dirty="0"/>
          </a:p>
          <a:p>
            <a:pPr marL="285750" indent="-285750">
              <a:buFont typeface="Arial" panose="020B0604020202020204" pitchFamily="34" charset="0"/>
              <a:buChar char="•"/>
            </a:pPr>
            <a:r>
              <a:rPr lang="en-GB" sz="2000" b="1" dirty="0"/>
              <a:t>Move on quickly after distressed behaviours (provide reassurance and recovery time)</a:t>
            </a:r>
            <a:r>
              <a:rPr lang="en-AU" sz="2000" dirty="0">
                <a:effectLst/>
              </a:rPr>
              <a:t> </a:t>
            </a:r>
            <a:endParaRPr lang="en-US" sz="2000" dirty="0"/>
          </a:p>
        </p:txBody>
      </p:sp>
      <p:pic>
        <p:nvPicPr>
          <p:cNvPr id="5" name="Picture 4">
            <a:extLst>
              <a:ext uri="{FF2B5EF4-FFF2-40B4-BE49-F238E27FC236}">
                <a16:creationId xmlns:a16="http://schemas.microsoft.com/office/drawing/2014/main" id="{3E0605A3-62B7-6792-8C02-395E7BC03C81}"/>
              </a:ext>
            </a:extLst>
          </p:cNvPr>
          <p:cNvPicPr/>
          <p:nvPr/>
        </p:nvPicPr>
        <p:blipFill>
          <a:blip r:embed="rId3"/>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46794822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3C259B-71F3-B551-5D8A-4D4981D2EE9D}"/>
              </a:ext>
            </a:extLst>
          </p:cNvPr>
          <p:cNvSpPr txBox="1"/>
          <p:nvPr/>
        </p:nvSpPr>
        <p:spPr>
          <a:xfrm>
            <a:off x="932794" y="1022376"/>
            <a:ext cx="10326411" cy="4431983"/>
          </a:xfrm>
          <a:prstGeom prst="rect">
            <a:avLst/>
          </a:prstGeom>
          <a:noFill/>
        </p:spPr>
        <p:txBody>
          <a:bodyPr wrap="square" rtlCol="0">
            <a:spAutoFit/>
          </a:bodyPr>
          <a:lstStyle/>
          <a:p>
            <a:r>
              <a:rPr lang="en-GB" sz="2400" b="1" dirty="0"/>
              <a:t>ROUTINES &amp; PLANNING</a:t>
            </a:r>
          </a:p>
          <a:p>
            <a:endParaRPr lang="en-GB" sz="2400" b="1" dirty="0"/>
          </a:p>
          <a:p>
            <a:endParaRPr lang="en-AU" dirty="0"/>
          </a:p>
          <a:p>
            <a:r>
              <a:rPr lang="en-GB" sz="2000" dirty="0"/>
              <a:t>Some level of routine is helpful, but within it I need some flexibility and a sense of control.</a:t>
            </a:r>
            <a:endParaRPr lang="en-AU" sz="2000" dirty="0"/>
          </a:p>
          <a:p>
            <a:r>
              <a:rPr lang="en-GB" sz="2000" b="1" i="1" dirty="0"/>
              <a:t>Any </a:t>
            </a:r>
            <a:r>
              <a:rPr lang="en-GB" sz="2000" dirty="0"/>
              <a:t>changes to my environment or ways of working need forewarning - some negotiation of the details can help acceptance.</a:t>
            </a:r>
          </a:p>
          <a:p>
            <a:endParaRPr lang="en-GB" sz="2000" dirty="0"/>
          </a:p>
          <a:p>
            <a:endParaRPr lang="en-AU" sz="2000" dirty="0"/>
          </a:p>
          <a:p>
            <a:pPr marL="285750" lvl="0" indent="-285750">
              <a:buFont typeface="Arial" panose="020B0604020202020204" pitchFamily="34" charset="0"/>
              <a:buChar char="•"/>
            </a:pPr>
            <a:r>
              <a:rPr lang="en-GB" sz="2000" b="1" dirty="0"/>
              <a:t>Accept that some things can’t be done</a:t>
            </a:r>
            <a:endParaRPr lang="en-AU" sz="2000" dirty="0"/>
          </a:p>
          <a:p>
            <a:pPr marL="285750" lvl="0" indent="-285750">
              <a:buFont typeface="Arial" panose="020B0604020202020204" pitchFamily="34" charset="0"/>
              <a:buChar char="•"/>
            </a:pPr>
            <a:r>
              <a:rPr lang="en-GB" sz="2000" b="1" dirty="0"/>
              <a:t>Provide choices over how things are done</a:t>
            </a:r>
            <a:endParaRPr lang="en-AU" sz="2000" dirty="0"/>
          </a:p>
          <a:p>
            <a:pPr marL="285750" lvl="0" indent="-285750">
              <a:buFont typeface="Arial" panose="020B0604020202020204" pitchFamily="34" charset="0"/>
              <a:buChar char="•"/>
            </a:pPr>
            <a:r>
              <a:rPr lang="en-GB" sz="2000" b="1" dirty="0"/>
              <a:t>Always think ahead: be proactive and head off problems before they occur</a:t>
            </a:r>
            <a:endParaRPr lang="en-AU" sz="2000" dirty="0"/>
          </a:p>
          <a:p>
            <a:pPr marL="285750" indent="-285750">
              <a:buFont typeface="Arial" panose="020B0604020202020204" pitchFamily="34" charset="0"/>
              <a:buChar char="•"/>
            </a:pPr>
            <a:r>
              <a:rPr lang="en-GB" sz="2000" b="1" dirty="0"/>
              <a:t>Be flexible with time and approach</a:t>
            </a:r>
            <a:r>
              <a:rPr lang="en-AU" sz="2000" dirty="0">
                <a:effectLst/>
              </a:rPr>
              <a:t>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323C0851-C5E5-7F64-85FE-83952C2A3B99}"/>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78156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AB5955-BB61-7F3B-877F-EA2BCB94B33F}"/>
              </a:ext>
            </a:extLst>
          </p:cNvPr>
          <p:cNvSpPr txBox="1"/>
          <p:nvPr/>
        </p:nvSpPr>
        <p:spPr>
          <a:xfrm>
            <a:off x="1149180" y="852616"/>
            <a:ext cx="8884508" cy="3600986"/>
          </a:xfrm>
          <a:prstGeom prst="rect">
            <a:avLst/>
          </a:prstGeom>
          <a:noFill/>
        </p:spPr>
        <p:txBody>
          <a:bodyPr wrap="square" rtlCol="0">
            <a:spAutoFit/>
          </a:bodyPr>
          <a:lstStyle/>
          <a:p>
            <a:r>
              <a:rPr lang="en-GB" sz="2400" b="1" dirty="0"/>
              <a:t>SENSORY DIFFICULTIES</a:t>
            </a:r>
          </a:p>
          <a:p>
            <a:endParaRPr lang="en-GB" sz="2400" b="1" dirty="0"/>
          </a:p>
          <a:p>
            <a:r>
              <a:rPr lang="en-GB" sz="2000" dirty="0"/>
              <a:t>I may have some sensory processing difficulties – sensitivity to light, touch, textures, </a:t>
            </a:r>
          </a:p>
          <a:p>
            <a:r>
              <a:rPr lang="en-GB" sz="2000" dirty="0"/>
              <a:t>smells, foods - and sensory integration difficulties around movement, balance or </a:t>
            </a:r>
          </a:p>
          <a:p>
            <a:r>
              <a:rPr lang="en-GB" sz="2000" dirty="0"/>
              <a:t>understanding my body’s messages. These can lead to me feeling very unregulated if not addressed daily.</a:t>
            </a:r>
          </a:p>
          <a:p>
            <a:endParaRPr lang="en-GB" sz="2000" dirty="0"/>
          </a:p>
          <a:p>
            <a:endParaRPr lang="en-AU" sz="2000" dirty="0"/>
          </a:p>
          <a:p>
            <a:pPr marL="285750" lvl="0" indent="-285750">
              <a:buFont typeface="Arial" panose="020B0604020202020204" pitchFamily="34" charset="0"/>
              <a:buChar char="•"/>
            </a:pPr>
            <a:r>
              <a:rPr lang="en-GB" sz="2000" b="1" dirty="0"/>
              <a:t>Be aware of how my sensory difficulties may impact my behaviour</a:t>
            </a:r>
            <a:endParaRPr lang="en-AU" sz="2000" dirty="0"/>
          </a:p>
          <a:p>
            <a:pPr marL="285750" lvl="0" indent="-285750">
              <a:buFont typeface="Arial" panose="020B0604020202020204" pitchFamily="34" charset="0"/>
              <a:buChar char="•"/>
            </a:pPr>
            <a:r>
              <a:rPr lang="en-GB" sz="2000" b="1" dirty="0"/>
              <a:t>Assess my sensory needs if this hasn’t already been done</a:t>
            </a:r>
            <a:endParaRPr lang="en-AU" sz="2000" dirty="0"/>
          </a:p>
          <a:p>
            <a:pPr marL="285750" indent="-285750">
              <a:buFont typeface="Arial" panose="020B0604020202020204" pitchFamily="34" charset="0"/>
              <a:buChar char="•"/>
            </a:pPr>
            <a:r>
              <a:rPr lang="en-GB" sz="2000" b="1" dirty="0"/>
              <a:t>Find ways for my sensory diet to be implemented in a PDA friendly way</a:t>
            </a:r>
            <a:r>
              <a:rPr lang="en-AU" dirty="0">
                <a:effectLst/>
              </a:rPr>
              <a:t> </a:t>
            </a:r>
            <a:endParaRPr lang="en-US" dirty="0"/>
          </a:p>
        </p:txBody>
      </p:sp>
      <p:pic>
        <p:nvPicPr>
          <p:cNvPr id="4" name="Picture 3">
            <a:extLst>
              <a:ext uri="{FF2B5EF4-FFF2-40B4-BE49-F238E27FC236}">
                <a16:creationId xmlns:a16="http://schemas.microsoft.com/office/drawing/2014/main" id="{BD99764F-9091-5A57-72B6-8D505AF6D537}"/>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324551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937E1-38FE-6414-B079-B8A7E5FCE418}"/>
              </a:ext>
            </a:extLst>
          </p:cNvPr>
          <p:cNvSpPr txBox="1"/>
          <p:nvPr/>
        </p:nvSpPr>
        <p:spPr>
          <a:xfrm>
            <a:off x="899984" y="1087395"/>
            <a:ext cx="10392031" cy="3908762"/>
          </a:xfrm>
          <a:prstGeom prst="rect">
            <a:avLst/>
          </a:prstGeom>
          <a:noFill/>
        </p:spPr>
        <p:txBody>
          <a:bodyPr wrap="square" rtlCol="0">
            <a:spAutoFit/>
          </a:bodyPr>
          <a:lstStyle/>
          <a:p>
            <a:r>
              <a:rPr lang="en-GB" sz="2400" b="1" dirty="0"/>
              <a:t>ACTIVITIES &amp; INTERESTS</a:t>
            </a:r>
          </a:p>
          <a:p>
            <a:endParaRPr lang="en-AU" sz="2400" dirty="0"/>
          </a:p>
          <a:p>
            <a:r>
              <a:rPr lang="en-GB" sz="2000" dirty="0"/>
              <a:t>If you engage with me in my special interests, I will begin to like and trust you and </a:t>
            </a:r>
          </a:p>
          <a:p>
            <a:r>
              <a:rPr lang="en-GB" sz="2000" dirty="0"/>
              <a:t>there will be more chance of success. If I can trust you to keep me safe, we may be able to do more activities.</a:t>
            </a:r>
          </a:p>
          <a:p>
            <a:endParaRPr lang="en-GB" sz="2000" dirty="0"/>
          </a:p>
          <a:p>
            <a:endParaRPr lang="en-AU" sz="2000" dirty="0"/>
          </a:p>
          <a:p>
            <a:pPr marL="285750" lvl="0" indent="-285750">
              <a:buFont typeface="Arial" panose="020B0604020202020204" pitchFamily="34" charset="0"/>
              <a:buChar char="•"/>
            </a:pPr>
            <a:r>
              <a:rPr lang="en-GB" sz="2000" b="1" dirty="0"/>
              <a:t>Ask what I like to do, and genuinely engage with me</a:t>
            </a:r>
            <a:endParaRPr lang="en-AU" sz="2000" dirty="0"/>
          </a:p>
          <a:p>
            <a:pPr marL="285750" lvl="0" indent="-285750">
              <a:buFont typeface="Arial" panose="020B0604020202020204" pitchFamily="34" charset="0"/>
              <a:buChar char="•"/>
            </a:pPr>
            <a:r>
              <a:rPr lang="en-GB" sz="2000" b="1" dirty="0"/>
              <a:t>Research in detail what’s available</a:t>
            </a:r>
            <a:r>
              <a:rPr lang="en-AU" sz="2000" dirty="0"/>
              <a:t> </a:t>
            </a:r>
            <a:r>
              <a:rPr lang="en-GB" sz="2000" b="1" dirty="0"/>
              <a:t>- make a short list we can discuss</a:t>
            </a:r>
            <a:endParaRPr lang="en-AU" sz="2000" dirty="0"/>
          </a:p>
          <a:p>
            <a:pPr marL="285750" lvl="0" indent="-285750">
              <a:buFont typeface="Arial" panose="020B0604020202020204" pitchFamily="34" charset="0"/>
              <a:buChar char="•"/>
            </a:pPr>
            <a:r>
              <a:rPr lang="en-GB" sz="2000" b="1" dirty="0"/>
              <a:t>Give me some, but not lots, of notice before any trips or activities</a:t>
            </a:r>
            <a:endParaRPr lang="en-AU" sz="2000" dirty="0"/>
          </a:p>
          <a:p>
            <a:pPr marL="285750" indent="-285750">
              <a:buFont typeface="Arial" panose="020B0604020202020204" pitchFamily="34" charset="0"/>
              <a:buChar char="•"/>
            </a:pPr>
            <a:r>
              <a:rPr lang="en-GB" sz="2000" b="1" dirty="0"/>
              <a:t>The trip/activity will become a demand, so be flexible. Try again another day if it doesn’t work out</a:t>
            </a:r>
            <a:r>
              <a:rPr lang="en-AU" dirty="0">
                <a:effectLst/>
              </a:rPr>
              <a:t> </a:t>
            </a:r>
            <a:endParaRPr lang="en-US" dirty="0"/>
          </a:p>
        </p:txBody>
      </p:sp>
      <p:pic>
        <p:nvPicPr>
          <p:cNvPr id="4" name="Picture 3">
            <a:extLst>
              <a:ext uri="{FF2B5EF4-FFF2-40B4-BE49-F238E27FC236}">
                <a16:creationId xmlns:a16="http://schemas.microsoft.com/office/drawing/2014/main" id="{90EAC4BC-DEE8-F0D6-7A7B-B0633C5EA3CA}"/>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3309729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B5FBCC-B272-0BD5-50B4-9A611DFEFC1D}"/>
              </a:ext>
            </a:extLst>
          </p:cNvPr>
          <p:cNvPicPr/>
          <p:nvPr/>
        </p:nvPicPr>
        <p:blipFill>
          <a:blip r:embed="rId2"/>
          <a:stretch>
            <a:fillRect/>
          </a:stretch>
        </p:blipFill>
        <p:spPr>
          <a:xfrm>
            <a:off x="584605" y="5875200"/>
            <a:ext cx="11022790" cy="708608"/>
          </a:xfrm>
          <a:prstGeom prst="rect">
            <a:avLst/>
          </a:prstGeom>
        </p:spPr>
      </p:pic>
      <p:sp>
        <p:nvSpPr>
          <p:cNvPr id="3" name="Horizontal Scroll 2">
            <a:extLst>
              <a:ext uri="{FF2B5EF4-FFF2-40B4-BE49-F238E27FC236}">
                <a16:creationId xmlns:a16="http://schemas.microsoft.com/office/drawing/2014/main" id="{3CB10964-00C8-F77F-0E0D-7F05B7958892}"/>
              </a:ext>
            </a:extLst>
          </p:cNvPr>
          <p:cNvSpPr/>
          <p:nvPr/>
        </p:nvSpPr>
        <p:spPr>
          <a:xfrm>
            <a:off x="584605" y="778476"/>
            <a:ext cx="10239914" cy="509672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C5C2AC9-E509-C81C-0DA6-18723D23383C}"/>
              </a:ext>
            </a:extLst>
          </p:cNvPr>
          <p:cNvSpPr txBox="1"/>
          <p:nvPr/>
        </p:nvSpPr>
        <p:spPr>
          <a:xfrm>
            <a:off x="1566824" y="1659285"/>
            <a:ext cx="9649133" cy="3539430"/>
          </a:xfrm>
          <a:prstGeom prst="rect">
            <a:avLst/>
          </a:prstGeom>
          <a:noFill/>
        </p:spPr>
        <p:txBody>
          <a:bodyPr wrap="square" rtlCol="0">
            <a:spAutoFit/>
          </a:bodyPr>
          <a:lstStyle/>
          <a:p>
            <a:r>
              <a:rPr lang="en-US" sz="3200" dirty="0">
                <a:solidFill>
                  <a:schemeClr val="bg1"/>
                </a:solidFill>
                <a:latin typeface="Chalkboard SE" panose="03050602040202020205" pitchFamily="66" charset="77"/>
              </a:rPr>
              <a:t>Remember:</a:t>
            </a:r>
          </a:p>
          <a:p>
            <a:endParaRPr lang="en-US" sz="3200" dirty="0">
              <a:solidFill>
                <a:schemeClr val="bg1"/>
              </a:solidFill>
              <a:latin typeface="Chalkboard SE" panose="03050602040202020205" pitchFamily="66" charset="77"/>
            </a:endParaRPr>
          </a:p>
          <a:p>
            <a:r>
              <a:rPr lang="en-US" sz="3200" dirty="0">
                <a:solidFill>
                  <a:schemeClr val="bg1"/>
                </a:solidFill>
                <a:latin typeface="Chalkboard SE" panose="03050602040202020205" pitchFamily="66" charset="77"/>
              </a:rPr>
              <a:t>Everyone is doing the best they can do in the moment and that includes you</a:t>
            </a:r>
            <a:r>
              <a:rPr lang="en-US" sz="3200" b="1" dirty="0">
                <a:ln w="13462">
                  <a:solidFill>
                    <a:schemeClr val="bg1"/>
                  </a:solidFill>
                  <a:prstDash val="solid"/>
                </a:ln>
                <a:solidFill>
                  <a:schemeClr val="bg1"/>
                </a:solidFill>
                <a:effectLst>
                  <a:outerShdw dist="38100" dir="2700000" algn="bl" rotWithShape="0">
                    <a:schemeClr val="accent5"/>
                  </a:outerShdw>
                </a:effectLst>
                <a:latin typeface="Chalkboard SE" panose="03050602040202020205" pitchFamily="66" charset="77"/>
              </a:rPr>
              <a:t>!</a:t>
            </a:r>
          </a:p>
          <a:p>
            <a:endParaRPr lang="en-US" sz="3200" b="1" dirty="0">
              <a:ln w="13462">
                <a:solidFill>
                  <a:schemeClr val="bg1"/>
                </a:solidFill>
                <a:prstDash val="solid"/>
              </a:ln>
              <a:solidFill>
                <a:schemeClr val="bg1"/>
              </a:solidFill>
              <a:effectLst>
                <a:outerShdw dist="38100" dir="2700000" algn="bl" rotWithShape="0">
                  <a:schemeClr val="accent5"/>
                </a:outerShdw>
              </a:effectLst>
              <a:latin typeface="Chalkboard SE" panose="03050602040202020205" pitchFamily="66" charset="77"/>
            </a:endParaRPr>
          </a:p>
          <a:p>
            <a:endParaRPr lang="en-US" sz="3200" dirty="0">
              <a:latin typeface="Chalkboard SE" panose="03050602040202020205" pitchFamily="66" charset="77"/>
            </a:endParaRPr>
          </a:p>
          <a:p>
            <a:endParaRPr lang="en-US" sz="3200" dirty="0">
              <a:latin typeface="Chalkboard SE" panose="03050602040202020205" pitchFamily="66" charset="77"/>
            </a:endParaRPr>
          </a:p>
        </p:txBody>
      </p:sp>
    </p:spTree>
    <p:extLst>
      <p:ext uri="{BB962C8B-B14F-4D97-AF65-F5344CB8AC3E}">
        <p14:creationId xmlns:p14="http://schemas.microsoft.com/office/powerpoint/2010/main" val="3881935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9E75-5930-CB40-BBC5-D0FD0F7E2AA4}"/>
              </a:ext>
            </a:extLst>
          </p:cNvPr>
          <p:cNvPicPr/>
          <p:nvPr/>
        </p:nvPicPr>
        <p:blipFill>
          <a:blip r:embed="rId2"/>
          <a:stretch>
            <a:fillRect/>
          </a:stretch>
        </p:blipFill>
        <p:spPr>
          <a:xfrm>
            <a:off x="575343" y="5576413"/>
            <a:ext cx="4674940" cy="962952"/>
          </a:xfrm>
          <a:prstGeom prst="rect">
            <a:avLst/>
          </a:prstGeom>
        </p:spPr>
      </p:pic>
      <p:pic>
        <p:nvPicPr>
          <p:cNvPr id="7" name="Picture 6">
            <a:extLst>
              <a:ext uri="{FF2B5EF4-FFF2-40B4-BE49-F238E27FC236}">
                <a16:creationId xmlns:a16="http://schemas.microsoft.com/office/drawing/2014/main" id="{159B95E4-ABB3-DD47-8913-1046F49747C0}"/>
              </a:ext>
            </a:extLst>
          </p:cNvPr>
          <p:cNvPicPr>
            <a:picLocks noChangeAspect="1"/>
          </p:cNvPicPr>
          <p:nvPr/>
        </p:nvPicPr>
        <p:blipFill rotWithShape="1">
          <a:blip r:embed="rId3"/>
          <a:srcRect l="61783" t="4388" b="79578"/>
          <a:stretch/>
        </p:blipFill>
        <p:spPr>
          <a:xfrm>
            <a:off x="-652738" y="1498769"/>
            <a:ext cx="5305649" cy="3150346"/>
          </a:xfrm>
          <a:prstGeom prst="rect">
            <a:avLst/>
          </a:prstGeom>
        </p:spPr>
      </p:pic>
      <p:sp>
        <p:nvSpPr>
          <p:cNvPr id="2" name="TextBox 1">
            <a:extLst>
              <a:ext uri="{FF2B5EF4-FFF2-40B4-BE49-F238E27FC236}">
                <a16:creationId xmlns:a16="http://schemas.microsoft.com/office/drawing/2014/main" id="{A1245F88-7CE9-E94F-99F5-D7E4D20330A8}"/>
              </a:ext>
            </a:extLst>
          </p:cNvPr>
          <p:cNvSpPr txBox="1"/>
          <p:nvPr/>
        </p:nvSpPr>
        <p:spPr>
          <a:xfrm>
            <a:off x="6677330" y="1588123"/>
            <a:ext cx="4727517" cy="2677656"/>
          </a:xfrm>
          <a:prstGeom prst="rect">
            <a:avLst/>
          </a:prstGeom>
          <a:noFill/>
        </p:spPr>
        <p:txBody>
          <a:bodyPr wrap="square" rtlCol="0">
            <a:spAutoFit/>
          </a:bodyPr>
          <a:lstStyle/>
          <a:p>
            <a:r>
              <a:rPr lang="en-US" sz="2400" b="1" dirty="0">
                <a:solidFill>
                  <a:schemeClr val="accent1">
                    <a:lumMod val="75000"/>
                  </a:schemeClr>
                </a:solidFill>
              </a:rPr>
              <a:t>5 Shaftesbury Ave</a:t>
            </a:r>
          </a:p>
          <a:p>
            <a:r>
              <a:rPr lang="en-US" sz="2400" b="1" dirty="0">
                <a:solidFill>
                  <a:schemeClr val="accent1">
                    <a:lumMod val="75000"/>
                  </a:schemeClr>
                </a:solidFill>
              </a:rPr>
              <a:t>Winter Valley VIC 3358</a:t>
            </a:r>
          </a:p>
          <a:p>
            <a:r>
              <a:rPr lang="en-US" sz="2400" b="1" dirty="0">
                <a:solidFill>
                  <a:schemeClr val="accent1">
                    <a:lumMod val="75000"/>
                  </a:schemeClr>
                </a:solidFill>
              </a:rPr>
              <a:t>(03) 5309 0495</a:t>
            </a:r>
          </a:p>
          <a:p>
            <a:endParaRPr lang="en-US" sz="2400" b="1" dirty="0">
              <a:solidFill>
                <a:schemeClr val="accent1">
                  <a:lumMod val="75000"/>
                </a:schemeClr>
              </a:solidFill>
            </a:endParaRPr>
          </a:p>
          <a:p>
            <a:r>
              <a:rPr lang="en-US" sz="2400" b="1" dirty="0">
                <a:solidFill>
                  <a:schemeClr val="accent1">
                    <a:lumMod val="75000"/>
                  </a:schemeClr>
                </a:solidFill>
              </a:rPr>
              <a:t>reception@bcbm.com.au</a:t>
            </a:r>
          </a:p>
          <a:p>
            <a:r>
              <a:rPr lang="en-US" sz="2400" b="1" dirty="0">
                <a:solidFill>
                  <a:schemeClr val="accent1">
                    <a:lumMod val="75000"/>
                  </a:schemeClr>
                </a:solidFill>
              </a:rPr>
              <a:t>www.bcbm.com.au</a:t>
            </a:r>
          </a:p>
          <a:p>
            <a:r>
              <a:rPr lang="en-US" sz="2400" b="1" dirty="0">
                <a:solidFill>
                  <a:schemeClr val="accent1">
                    <a:lumMod val="75000"/>
                  </a:schemeClr>
                </a:solidFill>
              </a:rPr>
              <a:t>www.facebook.com/bobbicookbm</a:t>
            </a:r>
          </a:p>
        </p:txBody>
      </p:sp>
      <p:sp>
        <p:nvSpPr>
          <p:cNvPr id="3" name="TextBox 2">
            <a:extLst>
              <a:ext uri="{FF2B5EF4-FFF2-40B4-BE49-F238E27FC236}">
                <a16:creationId xmlns:a16="http://schemas.microsoft.com/office/drawing/2014/main" id="{7FF748E3-D915-D347-9C40-19B488035766}"/>
              </a:ext>
            </a:extLst>
          </p:cNvPr>
          <p:cNvSpPr txBox="1"/>
          <p:nvPr/>
        </p:nvSpPr>
        <p:spPr>
          <a:xfrm>
            <a:off x="5408336" y="599188"/>
            <a:ext cx="6234545" cy="646331"/>
          </a:xfrm>
          <a:prstGeom prst="rect">
            <a:avLst/>
          </a:prstGeom>
          <a:noFill/>
        </p:spPr>
        <p:txBody>
          <a:bodyPr wrap="square" rtlCol="0">
            <a:spAutoFit/>
          </a:bodyPr>
          <a:lstStyle/>
          <a:p>
            <a:pPr algn="ctr"/>
            <a:r>
              <a:rPr lang="en-US" sz="3600" b="1" dirty="0">
                <a:solidFill>
                  <a:srgbClr val="C00000"/>
                </a:solidFill>
                <a:latin typeface="Arial Black" panose="020B0604020202020204" pitchFamily="34" charset="0"/>
                <a:cs typeface="Arial Black" panose="020B0604020202020204" pitchFamily="34" charset="0"/>
              </a:rPr>
              <a:t>Question Time</a:t>
            </a:r>
          </a:p>
        </p:txBody>
      </p:sp>
      <p:sp>
        <p:nvSpPr>
          <p:cNvPr id="5" name="TextBox 4">
            <a:extLst>
              <a:ext uri="{FF2B5EF4-FFF2-40B4-BE49-F238E27FC236}">
                <a16:creationId xmlns:a16="http://schemas.microsoft.com/office/drawing/2014/main" id="{2062CD2D-9B63-7F4A-A613-D9BC3F36A763}"/>
              </a:ext>
            </a:extLst>
          </p:cNvPr>
          <p:cNvSpPr txBox="1"/>
          <p:nvPr/>
        </p:nvSpPr>
        <p:spPr>
          <a:xfrm>
            <a:off x="6793054" y="4649115"/>
            <a:ext cx="4671752" cy="646331"/>
          </a:xfrm>
          <a:prstGeom prst="rect">
            <a:avLst/>
          </a:prstGeom>
          <a:noFill/>
          <a:ln w="34925">
            <a:solidFill>
              <a:schemeClr val="accent1"/>
            </a:solidFill>
          </a:ln>
        </p:spPr>
        <p:txBody>
          <a:bodyPr wrap="square" rtlCol="0">
            <a:spAutoFit/>
          </a:bodyPr>
          <a:lstStyle/>
          <a:p>
            <a:pPr algn="ctr"/>
            <a:r>
              <a:rPr lang="en-US" b="1" dirty="0">
                <a:solidFill>
                  <a:schemeClr val="accent1"/>
                </a:solidFill>
              </a:rPr>
              <a:t>Certificates may be requested by contacting reception@bcbm.com.au</a:t>
            </a:r>
          </a:p>
        </p:txBody>
      </p:sp>
    </p:spTree>
    <p:extLst>
      <p:ext uri="{BB962C8B-B14F-4D97-AF65-F5344CB8AC3E}">
        <p14:creationId xmlns:p14="http://schemas.microsoft.com/office/powerpoint/2010/main" val="130372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7ADE-A2F0-8906-2EDA-FC1DFCE70A81}"/>
              </a:ext>
            </a:extLst>
          </p:cNvPr>
          <p:cNvSpPr>
            <a:spLocks noGrp="1"/>
          </p:cNvSpPr>
          <p:nvPr>
            <p:ph type="title"/>
          </p:nvPr>
        </p:nvSpPr>
        <p:spPr>
          <a:solidFill>
            <a:schemeClr val="accent1"/>
          </a:solidFill>
          <a:effectLst>
            <a:outerShdw blurRad="50800" dist="38100" dir="2700000" algn="tl" rotWithShape="0">
              <a:prstClr val="black">
                <a:alpha val="40000"/>
              </a:prstClr>
            </a:outerShdw>
          </a:effectLst>
        </p:spPr>
        <p:txBody>
          <a:bodyPr/>
          <a:lstStyle/>
          <a:p>
            <a:r>
              <a:rPr lang="en-US" dirty="0">
                <a:solidFill>
                  <a:schemeClr val="bg1"/>
                </a:solidFill>
              </a:rPr>
              <a:t>What is PDAS?</a:t>
            </a:r>
          </a:p>
        </p:txBody>
      </p:sp>
      <p:sp>
        <p:nvSpPr>
          <p:cNvPr id="3" name="Content Placeholder 2">
            <a:extLst>
              <a:ext uri="{FF2B5EF4-FFF2-40B4-BE49-F238E27FC236}">
                <a16:creationId xmlns:a16="http://schemas.microsoft.com/office/drawing/2014/main" id="{285A628A-9F71-118C-DBE0-FFA43238966D}"/>
              </a:ext>
            </a:extLst>
          </p:cNvPr>
          <p:cNvSpPr>
            <a:spLocks noGrp="1"/>
          </p:cNvSpPr>
          <p:nvPr>
            <p:ph idx="1"/>
          </p:nvPr>
        </p:nvSpPr>
        <p:spPr>
          <a:xfrm>
            <a:off x="838200" y="1825625"/>
            <a:ext cx="10515600" cy="3623705"/>
          </a:xfrm>
        </p:spPr>
        <p:txBody>
          <a:bodyPr>
            <a:normAutofit fontScale="40000" lnSpcReduction="20000"/>
          </a:bodyPr>
          <a:lstStyle/>
          <a:p>
            <a:pPr>
              <a:lnSpc>
                <a:spcPct val="160000"/>
              </a:lnSpc>
            </a:pPr>
            <a:r>
              <a:rPr lang="en-AU" sz="4500" dirty="0"/>
              <a:t>Resisting and avoiding the ordinary demands of life</a:t>
            </a:r>
          </a:p>
          <a:p>
            <a:pPr>
              <a:lnSpc>
                <a:spcPct val="160000"/>
              </a:lnSpc>
            </a:pPr>
            <a:r>
              <a:rPr lang="en-AU" sz="4500" dirty="0"/>
              <a:t>Using social strategies as part of the avoidance </a:t>
            </a:r>
          </a:p>
          <a:p>
            <a:pPr>
              <a:lnSpc>
                <a:spcPct val="160000"/>
              </a:lnSpc>
            </a:pPr>
            <a:r>
              <a:rPr lang="en-AU" sz="4500" dirty="0"/>
              <a:t>Appearing sociable on the surface but lacks a depth of understanding </a:t>
            </a:r>
          </a:p>
          <a:p>
            <a:pPr>
              <a:lnSpc>
                <a:spcPct val="160000"/>
              </a:lnSpc>
            </a:pPr>
            <a:r>
              <a:rPr lang="en-AU" sz="4500" dirty="0"/>
              <a:t>Excessive mood swings and impulsivity </a:t>
            </a:r>
          </a:p>
          <a:p>
            <a:pPr>
              <a:lnSpc>
                <a:spcPct val="160000"/>
              </a:lnSpc>
            </a:pPr>
            <a:r>
              <a:rPr lang="en-AU" sz="4500" dirty="0"/>
              <a:t>Being comfortable in role play and pretence, sometimes to an extreme extent and the lines between reality and pretence can become blurred </a:t>
            </a:r>
          </a:p>
          <a:p>
            <a:pPr>
              <a:lnSpc>
                <a:spcPct val="160000"/>
              </a:lnSpc>
            </a:pPr>
            <a:r>
              <a:rPr lang="en-AU" sz="4500" dirty="0"/>
              <a:t>‘Obsessive’ behaviour that is often directed at others</a:t>
            </a:r>
          </a:p>
          <a:p>
            <a:endParaRPr lang="en-US" dirty="0"/>
          </a:p>
        </p:txBody>
      </p:sp>
      <p:pic>
        <p:nvPicPr>
          <p:cNvPr id="5" name="Picture 4">
            <a:extLst>
              <a:ext uri="{FF2B5EF4-FFF2-40B4-BE49-F238E27FC236}">
                <a16:creationId xmlns:a16="http://schemas.microsoft.com/office/drawing/2014/main" id="{6936F4A6-2894-75D8-F386-01F93403241F}"/>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256976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A06E-7FC5-7719-4EC2-0D0E99ADA894}"/>
              </a:ext>
            </a:extLst>
          </p:cNvPr>
          <p:cNvSpPr>
            <a:spLocks noGrp="1"/>
          </p:cNvSpPr>
          <p:nvPr>
            <p:ph type="title"/>
          </p:nvPr>
        </p:nvSpPr>
        <p:spPr>
          <a:solidFill>
            <a:schemeClr val="accent1"/>
          </a:solidFill>
        </p:spPr>
        <p:txBody>
          <a:bodyPr/>
          <a:lstStyle/>
          <a:p>
            <a:r>
              <a:rPr lang="en-US" dirty="0">
                <a:solidFill>
                  <a:schemeClr val="bg1"/>
                </a:solidFill>
              </a:rPr>
              <a:t>Other PDAS Characteristics</a:t>
            </a:r>
          </a:p>
        </p:txBody>
      </p:sp>
      <p:sp>
        <p:nvSpPr>
          <p:cNvPr id="3" name="Content Placeholder 2">
            <a:extLst>
              <a:ext uri="{FF2B5EF4-FFF2-40B4-BE49-F238E27FC236}">
                <a16:creationId xmlns:a16="http://schemas.microsoft.com/office/drawing/2014/main" id="{1DA125AC-B047-2721-B4B6-86E7AFB598EC}"/>
              </a:ext>
            </a:extLst>
          </p:cNvPr>
          <p:cNvSpPr>
            <a:spLocks noGrp="1"/>
          </p:cNvSpPr>
          <p:nvPr>
            <p:ph idx="1"/>
          </p:nvPr>
        </p:nvSpPr>
        <p:spPr/>
        <p:txBody>
          <a:bodyPr/>
          <a:lstStyle/>
          <a:p>
            <a:r>
              <a:rPr lang="en-US" dirty="0"/>
              <a:t>Low self esteem</a:t>
            </a:r>
          </a:p>
          <a:p>
            <a:r>
              <a:rPr lang="en-US" dirty="0"/>
              <a:t>Use of threats of violence and extreme language in response to pressure</a:t>
            </a:r>
          </a:p>
          <a:p>
            <a:r>
              <a:rPr lang="en-US" dirty="0"/>
              <a:t>Violence towards self, others or property</a:t>
            </a:r>
          </a:p>
          <a:p>
            <a:r>
              <a:rPr lang="en-US" dirty="0"/>
              <a:t>Communication delays</a:t>
            </a:r>
          </a:p>
          <a:p>
            <a:r>
              <a:rPr lang="en-US" dirty="0"/>
              <a:t>Trauma</a:t>
            </a:r>
          </a:p>
          <a:p>
            <a:r>
              <a:rPr lang="en-US" dirty="0"/>
              <a:t>Executive functioning and planning difficulties</a:t>
            </a:r>
          </a:p>
        </p:txBody>
      </p:sp>
      <p:pic>
        <p:nvPicPr>
          <p:cNvPr id="5" name="Picture 4">
            <a:extLst>
              <a:ext uri="{FF2B5EF4-FFF2-40B4-BE49-F238E27FC236}">
                <a16:creationId xmlns:a16="http://schemas.microsoft.com/office/drawing/2014/main" id="{460909F4-C256-9B54-FBBE-9CE1F5F19EDA}"/>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166559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49FD9F-74F2-4E42-99B0-62451482891E}"/>
              </a:ext>
            </a:extLst>
          </p:cNvPr>
          <p:cNvPicPr/>
          <p:nvPr/>
        </p:nvPicPr>
        <p:blipFill>
          <a:blip r:embed="rId2"/>
          <a:stretch>
            <a:fillRect/>
          </a:stretch>
        </p:blipFill>
        <p:spPr>
          <a:xfrm>
            <a:off x="584605" y="5875200"/>
            <a:ext cx="11022790" cy="708608"/>
          </a:xfrm>
          <a:prstGeom prst="rect">
            <a:avLst/>
          </a:prstGeom>
        </p:spPr>
      </p:pic>
      <p:sp>
        <p:nvSpPr>
          <p:cNvPr id="18" name="Rounded Rectangle 17">
            <a:extLst>
              <a:ext uri="{FF2B5EF4-FFF2-40B4-BE49-F238E27FC236}">
                <a16:creationId xmlns:a16="http://schemas.microsoft.com/office/drawing/2014/main" id="{E62DCF8B-AD03-2546-B600-1D83922189C8}"/>
              </a:ext>
            </a:extLst>
          </p:cNvPr>
          <p:cNvSpPr/>
          <p:nvPr/>
        </p:nvSpPr>
        <p:spPr>
          <a:xfrm>
            <a:off x="584605" y="1319513"/>
            <a:ext cx="4045433" cy="3889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69AD1EA-469C-354E-BC1C-EE98B4FAE835}"/>
              </a:ext>
            </a:extLst>
          </p:cNvPr>
          <p:cNvSpPr txBox="1"/>
          <p:nvPr/>
        </p:nvSpPr>
        <p:spPr>
          <a:xfrm>
            <a:off x="1155402" y="1675576"/>
            <a:ext cx="2903838" cy="2308324"/>
          </a:xfrm>
          <a:prstGeom prst="rect">
            <a:avLst/>
          </a:prstGeom>
          <a:noFill/>
        </p:spPr>
        <p:txBody>
          <a:bodyPr wrap="square" rtlCol="0">
            <a:spAutoFit/>
          </a:bodyPr>
          <a:lstStyle/>
          <a:p>
            <a:pPr algn="ctr"/>
            <a:endParaRPr lang="en-US" sz="4800" dirty="0"/>
          </a:p>
          <a:p>
            <a:pPr algn="ctr"/>
            <a:r>
              <a:rPr lang="en-US" sz="4800" dirty="0"/>
              <a:t>Extreme anxiety</a:t>
            </a:r>
          </a:p>
        </p:txBody>
      </p:sp>
      <p:sp>
        <p:nvSpPr>
          <p:cNvPr id="23" name="Rounded Rectangle 22">
            <a:extLst>
              <a:ext uri="{FF2B5EF4-FFF2-40B4-BE49-F238E27FC236}">
                <a16:creationId xmlns:a16="http://schemas.microsoft.com/office/drawing/2014/main" id="{C9AB7E46-8DEC-F74B-9A21-6D1D11722F35}"/>
              </a:ext>
            </a:extLst>
          </p:cNvPr>
          <p:cNvSpPr/>
          <p:nvPr/>
        </p:nvSpPr>
        <p:spPr>
          <a:xfrm>
            <a:off x="9120849" y="1561213"/>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Oppositional Defiance Avoidance </a:t>
            </a:r>
          </a:p>
        </p:txBody>
      </p:sp>
      <p:sp>
        <p:nvSpPr>
          <p:cNvPr id="26" name="Rounded Rectangle 25">
            <a:extLst>
              <a:ext uri="{FF2B5EF4-FFF2-40B4-BE49-F238E27FC236}">
                <a16:creationId xmlns:a16="http://schemas.microsoft.com/office/drawing/2014/main" id="{3079B815-7103-CB44-B375-60005F247EDD}"/>
              </a:ext>
            </a:extLst>
          </p:cNvPr>
          <p:cNvSpPr/>
          <p:nvPr/>
        </p:nvSpPr>
        <p:spPr>
          <a:xfrm>
            <a:off x="5346973" y="1561213"/>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ADHD</a:t>
            </a:r>
          </a:p>
        </p:txBody>
      </p:sp>
      <p:sp>
        <p:nvSpPr>
          <p:cNvPr id="27" name="Rounded Rectangle 26">
            <a:extLst>
              <a:ext uri="{FF2B5EF4-FFF2-40B4-BE49-F238E27FC236}">
                <a16:creationId xmlns:a16="http://schemas.microsoft.com/office/drawing/2014/main" id="{3B9622E9-6895-8045-8904-64270844307C}"/>
              </a:ext>
            </a:extLst>
          </p:cNvPr>
          <p:cNvSpPr/>
          <p:nvPr/>
        </p:nvSpPr>
        <p:spPr>
          <a:xfrm>
            <a:off x="5346973" y="3389280"/>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Autism</a:t>
            </a:r>
          </a:p>
        </p:txBody>
      </p:sp>
      <p:sp>
        <p:nvSpPr>
          <p:cNvPr id="28" name="Rounded Rectangle 27">
            <a:extLst>
              <a:ext uri="{FF2B5EF4-FFF2-40B4-BE49-F238E27FC236}">
                <a16:creationId xmlns:a16="http://schemas.microsoft.com/office/drawing/2014/main" id="{A331A4D6-90C0-1E40-AEE1-B2DB12063EF2}"/>
              </a:ext>
            </a:extLst>
          </p:cNvPr>
          <p:cNvSpPr/>
          <p:nvPr/>
        </p:nvSpPr>
        <p:spPr>
          <a:xfrm>
            <a:off x="9120849" y="3397122"/>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Pathological Demand Avoidance</a:t>
            </a:r>
          </a:p>
        </p:txBody>
      </p:sp>
      <p:sp>
        <p:nvSpPr>
          <p:cNvPr id="29" name="TextBox 28">
            <a:extLst>
              <a:ext uri="{FF2B5EF4-FFF2-40B4-BE49-F238E27FC236}">
                <a16:creationId xmlns:a16="http://schemas.microsoft.com/office/drawing/2014/main" id="{4B8105B4-1CFB-174F-873F-E66FD001E5DB}"/>
              </a:ext>
            </a:extLst>
          </p:cNvPr>
          <p:cNvSpPr txBox="1"/>
          <p:nvPr/>
        </p:nvSpPr>
        <p:spPr>
          <a:xfrm>
            <a:off x="9271322" y="701826"/>
            <a:ext cx="2453832" cy="646331"/>
          </a:xfrm>
          <a:prstGeom prst="rect">
            <a:avLst/>
          </a:prstGeom>
          <a:noFill/>
        </p:spPr>
        <p:txBody>
          <a:bodyPr wrap="square" rtlCol="0">
            <a:spAutoFit/>
          </a:bodyPr>
          <a:lstStyle/>
          <a:p>
            <a:pPr algn="ctr"/>
            <a:r>
              <a:rPr lang="en-US" dirty="0">
                <a:solidFill>
                  <a:schemeClr val="bg1"/>
                </a:solidFill>
              </a:rPr>
              <a:t>Asking the same question over and over</a:t>
            </a:r>
          </a:p>
        </p:txBody>
      </p:sp>
      <p:cxnSp>
        <p:nvCxnSpPr>
          <p:cNvPr id="13" name="Straight Arrow Connector 12">
            <a:extLst>
              <a:ext uri="{FF2B5EF4-FFF2-40B4-BE49-F238E27FC236}">
                <a16:creationId xmlns:a16="http://schemas.microsoft.com/office/drawing/2014/main" id="{60CD99CF-AAEF-E443-8F65-41181A88DE77}"/>
              </a:ext>
            </a:extLst>
          </p:cNvPr>
          <p:cNvCxnSpPr>
            <a:cxnSpLocks/>
          </p:cNvCxnSpPr>
          <p:nvPr/>
        </p:nvCxnSpPr>
        <p:spPr>
          <a:xfrm>
            <a:off x="8254314" y="2063114"/>
            <a:ext cx="7414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467C9D-1CD1-544C-97F4-E1A3B73FD3DB}"/>
              </a:ext>
            </a:extLst>
          </p:cNvPr>
          <p:cNvCxnSpPr>
            <a:cxnSpLocks/>
          </p:cNvCxnSpPr>
          <p:nvPr/>
        </p:nvCxnSpPr>
        <p:spPr>
          <a:xfrm>
            <a:off x="8340811" y="3914764"/>
            <a:ext cx="654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13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49FD9F-74F2-4E42-99B0-62451482891E}"/>
              </a:ext>
            </a:extLst>
          </p:cNvPr>
          <p:cNvPicPr/>
          <p:nvPr/>
        </p:nvPicPr>
        <p:blipFill>
          <a:blip r:embed="rId2"/>
          <a:stretch>
            <a:fillRect/>
          </a:stretch>
        </p:blipFill>
        <p:spPr>
          <a:xfrm>
            <a:off x="584605" y="5875200"/>
            <a:ext cx="11022790" cy="708608"/>
          </a:xfrm>
          <a:prstGeom prst="rect">
            <a:avLst/>
          </a:prstGeom>
        </p:spPr>
      </p:pic>
      <p:sp>
        <p:nvSpPr>
          <p:cNvPr id="18" name="Rounded Rectangle 17">
            <a:extLst>
              <a:ext uri="{FF2B5EF4-FFF2-40B4-BE49-F238E27FC236}">
                <a16:creationId xmlns:a16="http://schemas.microsoft.com/office/drawing/2014/main" id="{E62DCF8B-AD03-2546-B600-1D83922189C8}"/>
              </a:ext>
            </a:extLst>
          </p:cNvPr>
          <p:cNvSpPr/>
          <p:nvPr/>
        </p:nvSpPr>
        <p:spPr>
          <a:xfrm>
            <a:off x="584605" y="1319514"/>
            <a:ext cx="4045433" cy="3220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69AD1EA-469C-354E-BC1C-EE98B4FAE835}"/>
              </a:ext>
            </a:extLst>
          </p:cNvPr>
          <p:cNvSpPr txBox="1"/>
          <p:nvPr/>
        </p:nvSpPr>
        <p:spPr>
          <a:xfrm>
            <a:off x="440003" y="1648729"/>
            <a:ext cx="4190035" cy="2308324"/>
          </a:xfrm>
          <a:prstGeom prst="rect">
            <a:avLst/>
          </a:prstGeom>
          <a:noFill/>
        </p:spPr>
        <p:txBody>
          <a:bodyPr wrap="square" rtlCol="0">
            <a:spAutoFit/>
          </a:bodyPr>
          <a:lstStyle/>
          <a:p>
            <a:pPr algn="ctr"/>
            <a:r>
              <a:rPr lang="en-US" sz="4800" dirty="0"/>
              <a:t>What is Task and Demand Avoidance?</a:t>
            </a:r>
          </a:p>
        </p:txBody>
      </p:sp>
      <p:sp>
        <p:nvSpPr>
          <p:cNvPr id="20" name="Rounded Rectangle 19">
            <a:extLst>
              <a:ext uri="{FF2B5EF4-FFF2-40B4-BE49-F238E27FC236}">
                <a16:creationId xmlns:a16="http://schemas.microsoft.com/office/drawing/2014/main" id="{E7DCC718-9EDC-6C4E-A05B-71E38E8312A8}"/>
              </a:ext>
            </a:extLst>
          </p:cNvPr>
          <p:cNvSpPr/>
          <p:nvPr/>
        </p:nvSpPr>
        <p:spPr>
          <a:xfrm>
            <a:off x="4852727" y="1322244"/>
            <a:ext cx="4045433" cy="3220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290413A-E34A-FA49-9B44-1C0123AF7F3A}"/>
              </a:ext>
            </a:extLst>
          </p:cNvPr>
          <p:cNvSpPr txBox="1"/>
          <p:nvPr/>
        </p:nvSpPr>
        <p:spPr>
          <a:xfrm>
            <a:off x="5107554" y="1722952"/>
            <a:ext cx="3518704" cy="2246769"/>
          </a:xfrm>
          <a:prstGeom prst="rect">
            <a:avLst/>
          </a:prstGeom>
          <a:noFill/>
        </p:spPr>
        <p:txBody>
          <a:bodyPr wrap="square" rtlCol="0">
            <a:spAutoFit/>
          </a:bodyPr>
          <a:lstStyle/>
          <a:p>
            <a:pPr algn="ctr"/>
            <a:r>
              <a:rPr lang="en-US" sz="2800" dirty="0">
                <a:solidFill>
                  <a:schemeClr val="bg1"/>
                </a:solidFill>
              </a:rPr>
              <a:t>The act of putting more energy into avoiding doing a task than it actually takes to do the task</a:t>
            </a:r>
          </a:p>
        </p:txBody>
      </p:sp>
      <p:sp>
        <p:nvSpPr>
          <p:cNvPr id="23" name="Rounded Rectangle 22">
            <a:extLst>
              <a:ext uri="{FF2B5EF4-FFF2-40B4-BE49-F238E27FC236}">
                <a16:creationId xmlns:a16="http://schemas.microsoft.com/office/drawing/2014/main" id="{C9AB7E46-8DEC-F74B-9A21-6D1D11722F35}"/>
              </a:ext>
            </a:extLst>
          </p:cNvPr>
          <p:cNvSpPr/>
          <p:nvPr/>
        </p:nvSpPr>
        <p:spPr>
          <a:xfrm>
            <a:off x="9120849" y="1871266"/>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3079B815-7103-CB44-B375-60005F247EDD}"/>
              </a:ext>
            </a:extLst>
          </p:cNvPr>
          <p:cNvSpPr/>
          <p:nvPr/>
        </p:nvSpPr>
        <p:spPr>
          <a:xfrm>
            <a:off x="9120849" y="519032"/>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3B9622E9-6895-8045-8904-64270844307C}"/>
              </a:ext>
            </a:extLst>
          </p:cNvPr>
          <p:cNvSpPr/>
          <p:nvPr/>
        </p:nvSpPr>
        <p:spPr>
          <a:xfrm>
            <a:off x="9091995" y="3232554"/>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Going to the loo for 1000000000 minutes</a:t>
            </a:r>
          </a:p>
        </p:txBody>
      </p:sp>
      <p:sp>
        <p:nvSpPr>
          <p:cNvPr id="28" name="Rounded Rectangle 27">
            <a:extLst>
              <a:ext uri="{FF2B5EF4-FFF2-40B4-BE49-F238E27FC236}">
                <a16:creationId xmlns:a16="http://schemas.microsoft.com/office/drawing/2014/main" id="{A331A4D6-90C0-1E40-AEE1-B2DB12063EF2}"/>
              </a:ext>
            </a:extLst>
          </p:cNvPr>
          <p:cNvSpPr/>
          <p:nvPr/>
        </p:nvSpPr>
        <p:spPr>
          <a:xfrm>
            <a:off x="9120849" y="4540122"/>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Starting an argument</a:t>
            </a:r>
          </a:p>
        </p:txBody>
      </p:sp>
      <p:sp>
        <p:nvSpPr>
          <p:cNvPr id="29" name="TextBox 28">
            <a:extLst>
              <a:ext uri="{FF2B5EF4-FFF2-40B4-BE49-F238E27FC236}">
                <a16:creationId xmlns:a16="http://schemas.microsoft.com/office/drawing/2014/main" id="{4B8105B4-1CFB-174F-873F-E66FD001E5DB}"/>
              </a:ext>
            </a:extLst>
          </p:cNvPr>
          <p:cNvSpPr txBox="1"/>
          <p:nvPr/>
        </p:nvSpPr>
        <p:spPr>
          <a:xfrm>
            <a:off x="9271322" y="701826"/>
            <a:ext cx="2453832" cy="646331"/>
          </a:xfrm>
          <a:prstGeom prst="rect">
            <a:avLst/>
          </a:prstGeom>
          <a:noFill/>
        </p:spPr>
        <p:txBody>
          <a:bodyPr wrap="square" rtlCol="0">
            <a:spAutoFit/>
          </a:bodyPr>
          <a:lstStyle/>
          <a:p>
            <a:pPr algn="ctr"/>
            <a:r>
              <a:rPr lang="en-US" dirty="0">
                <a:solidFill>
                  <a:schemeClr val="bg1"/>
                </a:solidFill>
              </a:rPr>
              <a:t>Asking the same question over and over</a:t>
            </a:r>
          </a:p>
        </p:txBody>
      </p:sp>
      <p:sp>
        <p:nvSpPr>
          <p:cNvPr id="30" name="TextBox 29">
            <a:extLst>
              <a:ext uri="{FF2B5EF4-FFF2-40B4-BE49-F238E27FC236}">
                <a16:creationId xmlns:a16="http://schemas.microsoft.com/office/drawing/2014/main" id="{93290CAF-43DF-C24E-B302-CEDC29DE2244}"/>
              </a:ext>
            </a:extLst>
          </p:cNvPr>
          <p:cNvSpPr txBox="1"/>
          <p:nvPr/>
        </p:nvSpPr>
        <p:spPr>
          <a:xfrm>
            <a:off x="9271322" y="1923007"/>
            <a:ext cx="2453832" cy="923330"/>
          </a:xfrm>
          <a:prstGeom prst="rect">
            <a:avLst/>
          </a:prstGeom>
          <a:noFill/>
        </p:spPr>
        <p:txBody>
          <a:bodyPr wrap="square" rtlCol="0">
            <a:spAutoFit/>
          </a:bodyPr>
          <a:lstStyle/>
          <a:p>
            <a:pPr algn="ctr"/>
            <a:r>
              <a:rPr lang="en-US" dirty="0">
                <a:solidFill>
                  <a:schemeClr val="bg1"/>
                </a:solidFill>
              </a:rPr>
              <a:t>Banging or bumping self and having an over the top response</a:t>
            </a:r>
          </a:p>
        </p:txBody>
      </p:sp>
      <p:cxnSp>
        <p:nvCxnSpPr>
          <p:cNvPr id="5" name="Straight Arrow Connector 4">
            <a:extLst>
              <a:ext uri="{FF2B5EF4-FFF2-40B4-BE49-F238E27FC236}">
                <a16:creationId xmlns:a16="http://schemas.microsoft.com/office/drawing/2014/main" id="{C104525C-1B0E-2244-94FA-3D0323FDA978}"/>
              </a:ext>
            </a:extLst>
          </p:cNvPr>
          <p:cNvCxnSpPr>
            <a:cxnSpLocks/>
          </p:cNvCxnSpPr>
          <p:nvPr/>
        </p:nvCxnSpPr>
        <p:spPr>
          <a:xfrm flipV="1">
            <a:off x="8704244" y="1020934"/>
            <a:ext cx="387751" cy="39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156EA80-41AB-3840-9B0F-3086D0C07738}"/>
              </a:ext>
            </a:extLst>
          </p:cNvPr>
          <p:cNvCxnSpPr>
            <a:endCxn id="23" idx="1"/>
          </p:cNvCxnSpPr>
          <p:nvPr/>
        </p:nvCxnSpPr>
        <p:spPr>
          <a:xfrm>
            <a:off x="8881085" y="2373167"/>
            <a:ext cx="23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D99CF-AAEF-E443-8F65-41181A88DE77}"/>
              </a:ext>
            </a:extLst>
          </p:cNvPr>
          <p:cNvCxnSpPr>
            <a:endCxn id="27" idx="1"/>
          </p:cNvCxnSpPr>
          <p:nvPr/>
        </p:nvCxnSpPr>
        <p:spPr>
          <a:xfrm>
            <a:off x="8898160" y="3734455"/>
            <a:ext cx="193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467C9D-1CD1-544C-97F4-E1A3B73FD3DB}"/>
              </a:ext>
            </a:extLst>
          </p:cNvPr>
          <p:cNvCxnSpPr>
            <a:cxnSpLocks/>
          </p:cNvCxnSpPr>
          <p:nvPr/>
        </p:nvCxnSpPr>
        <p:spPr>
          <a:xfrm>
            <a:off x="8670175" y="4466037"/>
            <a:ext cx="421820" cy="396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90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09C2-44F7-82E3-7225-7B2031520F04}"/>
              </a:ext>
            </a:extLst>
          </p:cNvPr>
          <p:cNvSpPr>
            <a:spLocks noGrp="1"/>
          </p:cNvSpPr>
          <p:nvPr>
            <p:ph type="title"/>
          </p:nvPr>
        </p:nvSpPr>
        <p:spPr>
          <a:xfrm>
            <a:off x="584605" y="377483"/>
            <a:ext cx="10515600" cy="1092972"/>
          </a:xfrm>
          <a:solidFill>
            <a:schemeClr val="accent1"/>
          </a:solidFill>
        </p:spPr>
        <p:txBody>
          <a:bodyPr/>
          <a:lstStyle/>
          <a:p>
            <a:r>
              <a:rPr lang="en-US" dirty="0">
                <a:solidFill>
                  <a:schemeClr val="bg1"/>
                </a:solidFill>
              </a:rPr>
              <a:t>Demands</a:t>
            </a:r>
          </a:p>
        </p:txBody>
      </p:sp>
      <p:sp>
        <p:nvSpPr>
          <p:cNvPr id="3" name="Content Placeholder 2">
            <a:extLst>
              <a:ext uri="{FF2B5EF4-FFF2-40B4-BE49-F238E27FC236}">
                <a16:creationId xmlns:a16="http://schemas.microsoft.com/office/drawing/2014/main" id="{9584A299-5AE7-7B4B-1BF2-6122F4BE0717}"/>
              </a:ext>
            </a:extLst>
          </p:cNvPr>
          <p:cNvSpPr>
            <a:spLocks noGrp="1"/>
          </p:cNvSpPr>
          <p:nvPr>
            <p:ph idx="1"/>
          </p:nvPr>
        </p:nvSpPr>
        <p:spPr>
          <a:xfrm>
            <a:off x="584605" y="2001733"/>
            <a:ext cx="10515600" cy="4351338"/>
          </a:xfrm>
        </p:spPr>
        <p:txBody>
          <a:bodyPr/>
          <a:lstStyle/>
          <a:p>
            <a:r>
              <a:rPr lang="en-US" dirty="0"/>
              <a:t>Direct</a:t>
            </a:r>
          </a:p>
          <a:p>
            <a:r>
              <a:rPr lang="en-US" dirty="0"/>
              <a:t>Indirect</a:t>
            </a:r>
          </a:p>
          <a:p>
            <a:r>
              <a:rPr lang="en-US" dirty="0"/>
              <a:t>Implied</a:t>
            </a:r>
          </a:p>
          <a:p>
            <a:r>
              <a:rPr lang="en-US" dirty="0"/>
              <a:t>A consequence</a:t>
            </a:r>
          </a:p>
          <a:p>
            <a:r>
              <a:rPr lang="en-US" dirty="0"/>
              <a:t>Self imposed</a:t>
            </a:r>
          </a:p>
        </p:txBody>
      </p:sp>
      <p:pic>
        <p:nvPicPr>
          <p:cNvPr id="5" name="Picture 4">
            <a:extLst>
              <a:ext uri="{FF2B5EF4-FFF2-40B4-BE49-F238E27FC236}">
                <a16:creationId xmlns:a16="http://schemas.microsoft.com/office/drawing/2014/main" id="{79471A5A-148C-66C9-A961-13AB52126F29}"/>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310702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918E-8D6C-FF47-D73B-DCACB600EBC2}"/>
              </a:ext>
            </a:extLst>
          </p:cNvPr>
          <p:cNvSpPr>
            <a:spLocks noGrp="1"/>
          </p:cNvSpPr>
          <p:nvPr>
            <p:ph type="title"/>
          </p:nvPr>
        </p:nvSpPr>
        <p:spPr>
          <a:xfrm>
            <a:off x="838200" y="365125"/>
            <a:ext cx="10515600" cy="708609"/>
          </a:xfrm>
          <a:solidFill>
            <a:schemeClr val="accent1"/>
          </a:solidFill>
        </p:spPr>
        <p:txBody>
          <a:bodyPr/>
          <a:lstStyle/>
          <a:p>
            <a:r>
              <a:rPr lang="en-US" dirty="0">
                <a:solidFill>
                  <a:schemeClr val="bg1"/>
                </a:solidFill>
              </a:rPr>
              <a:t>What is a demand?</a:t>
            </a:r>
          </a:p>
        </p:txBody>
      </p:sp>
      <p:graphicFrame>
        <p:nvGraphicFramePr>
          <p:cNvPr id="5" name="Table 5">
            <a:extLst>
              <a:ext uri="{FF2B5EF4-FFF2-40B4-BE49-F238E27FC236}">
                <a16:creationId xmlns:a16="http://schemas.microsoft.com/office/drawing/2014/main" id="{12589D04-2EF4-BCAE-180F-867B3A48B335}"/>
              </a:ext>
            </a:extLst>
          </p:cNvPr>
          <p:cNvGraphicFramePr>
            <a:graphicFrameLocks noGrp="1"/>
          </p:cNvGraphicFramePr>
          <p:nvPr>
            <p:ph idx="1"/>
            <p:extLst>
              <p:ext uri="{D42A27DB-BD31-4B8C-83A1-F6EECF244321}">
                <p14:modId xmlns:p14="http://schemas.microsoft.com/office/powerpoint/2010/main" val="1582759058"/>
              </p:ext>
            </p:extLst>
          </p:nvPr>
        </p:nvGraphicFramePr>
        <p:xfrm>
          <a:off x="2174789" y="1445740"/>
          <a:ext cx="8167816" cy="4423710"/>
        </p:xfrm>
        <a:graphic>
          <a:graphicData uri="http://schemas.openxmlformats.org/drawingml/2006/table">
            <a:tbl>
              <a:tblPr firstRow="1" bandRow="1">
                <a:tableStyleId>{5C22544A-7EE6-4342-B048-85BDC9FD1C3A}</a:tableStyleId>
              </a:tblPr>
              <a:tblGrid>
                <a:gridCol w="3478567">
                  <a:extLst>
                    <a:ext uri="{9D8B030D-6E8A-4147-A177-3AD203B41FA5}">
                      <a16:colId xmlns:a16="http://schemas.microsoft.com/office/drawing/2014/main" val="3106858892"/>
                    </a:ext>
                  </a:extLst>
                </a:gridCol>
                <a:gridCol w="4689249">
                  <a:extLst>
                    <a:ext uri="{9D8B030D-6E8A-4147-A177-3AD203B41FA5}">
                      <a16:colId xmlns:a16="http://schemas.microsoft.com/office/drawing/2014/main" val="2212460575"/>
                    </a:ext>
                  </a:extLst>
                </a:gridCol>
              </a:tblGrid>
              <a:tr h="563018">
                <a:tc>
                  <a:txBody>
                    <a:bodyPr/>
                    <a:lstStyle/>
                    <a:p>
                      <a:r>
                        <a:rPr lang="en-US" sz="1400" dirty="0"/>
                        <a:t>Indirect demands: from body or environment</a:t>
                      </a:r>
                    </a:p>
                  </a:txBody>
                  <a:tcPr/>
                </a:tc>
                <a:tc>
                  <a:txBody>
                    <a:bodyPr/>
                    <a:lstStyle/>
                    <a:p>
                      <a:r>
                        <a:rPr lang="en-US" sz="1400" dirty="0"/>
                        <a:t>Direct demands</a:t>
                      </a:r>
                    </a:p>
                  </a:txBody>
                  <a:tcPr/>
                </a:tc>
                <a:extLst>
                  <a:ext uri="{0D108BD9-81ED-4DB2-BD59-A6C34878D82A}">
                    <a16:rowId xmlns:a16="http://schemas.microsoft.com/office/drawing/2014/main" val="305826423"/>
                  </a:ext>
                </a:extLst>
              </a:tr>
              <a:tr h="1045606">
                <a:tc>
                  <a:txBody>
                    <a:bodyPr/>
                    <a:lstStyle/>
                    <a:p>
                      <a:r>
                        <a:rPr lang="en-US" sz="1400" dirty="0"/>
                        <a:t>Bodily functions: </a:t>
                      </a:r>
                    </a:p>
                    <a:p>
                      <a:r>
                        <a:rPr lang="en-US" sz="1400" dirty="0"/>
                        <a:t>Eating </a:t>
                      </a:r>
                    </a:p>
                    <a:p>
                      <a:r>
                        <a:rPr lang="en-US" sz="1400" dirty="0"/>
                        <a:t>Toileting</a:t>
                      </a:r>
                    </a:p>
                    <a:p>
                      <a:r>
                        <a:rPr lang="en-US" sz="1400" dirty="0"/>
                        <a:t>Sleep </a:t>
                      </a:r>
                    </a:p>
                  </a:txBody>
                  <a:tcPr/>
                </a:tc>
                <a:tc>
                  <a:txBody>
                    <a:bodyPr/>
                    <a:lstStyle/>
                    <a:p>
                      <a:r>
                        <a:rPr lang="en-US" sz="1400" dirty="0"/>
                        <a:t>Requests</a:t>
                      </a:r>
                    </a:p>
                  </a:txBody>
                  <a:tcPr/>
                </a:tc>
                <a:extLst>
                  <a:ext uri="{0D108BD9-81ED-4DB2-BD59-A6C34878D82A}">
                    <a16:rowId xmlns:a16="http://schemas.microsoft.com/office/drawing/2014/main" val="969164057"/>
                  </a:ext>
                </a:extLst>
              </a:tr>
              <a:tr h="321724">
                <a:tc>
                  <a:txBody>
                    <a:bodyPr/>
                    <a:lstStyle/>
                    <a:p>
                      <a:r>
                        <a:rPr lang="en-US" sz="1400" dirty="0"/>
                        <a:t>If we drop it pick it up</a:t>
                      </a:r>
                    </a:p>
                  </a:txBody>
                  <a:tcPr/>
                </a:tc>
                <a:tc>
                  <a:txBody>
                    <a:bodyPr/>
                    <a:lstStyle/>
                    <a:p>
                      <a:r>
                        <a:rPr lang="en-US" sz="1400" dirty="0"/>
                        <a:t>Instructions</a:t>
                      </a:r>
                    </a:p>
                  </a:txBody>
                  <a:tcPr/>
                </a:tc>
                <a:extLst>
                  <a:ext uri="{0D108BD9-81ED-4DB2-BD59-A6C34878D82A}">
                    <a16:rowId xmlns:a16="http://schemas.microsoft.com/office/drawing/2014/main" val="3998150539"/>
                  </a:ext>
                </a:extLst>
              </a:tr>
              <a:tr h="563018">
                <a:tc>
                  <a:txBody>
                    <a:bodyPr/>
                    <a:lstStyle/>
                    <a:p>
                      <a:r>
                        <a:rPr lang="en-US" sz="1400" dirty="0"/>
                        <a:t>Manners and social norms and morays</a:t>
                      </a:r>
                    </a:p>
                  </a:txBody>
                  <a:tcPr/>
                </a:tc>
                <a:tc>
                  <a:txBody>
                    <a:bodyPr/>
                    <a:lstStyle/>
                    <a:p>
                      <a:r>
                        <a:rPr lang="en-US" sz="1400" dirty="0"/>
                        <a:t>Directions</a:t>
                      </a:r>
                    </a:p>
                  </a:txBody>
                  <a:tcPr/>
                </a:tc>
                <a:extLst>
                  <a:ext uri="{0D108BD9-81ED-4DB2-BD59-A6C34878D82A}">
                    <a16:rowId xmlns:a16="http://schemas.microsoft.com/office/drawing/2014/main" val="912563195"/>
                  </a:ext>
                </a:extLst>
              </a:tr>
              <a:tr h="321724">
                <a:tc>
                  <a:txBody>
                    <a:bodyPr/>
                    <a:lstStyle/>
                    <a:p>
                      <a:r>
                        <a:rPr lang="en-US" sz="1400" dirty="0"/>
                        <a:t>Work </a:t>
                      </a:r>
                    </a:p>
                  </a:txBody>
                  <a:tcPr/>
                </a:tc>
                <a:tc>
                  <a:txBody>
                    <a:bodyPr/>
                    <a:lstStyle/>
                    <a:p>
                      <a:r>
                        <a:rPr lang="en-US" sz="1400" dirty="0"/>
                        <a:t>Suggestions </a:t>
                      </a:r>
                    </a:p>
                  </a:txBody>
                  <a:tcPr/>
                </a:tc>
                <a:extLst>
                  <a:ext uri="{0D108BD9-81ED-4DB2-BD59-A6C34878D82A}">
                    <a16:rowId xmlns:a16="http://schemas.microsoft.com/office/drawing/2014/main" val="1874507686"/>
                  </a:ext>
                </a:extLst>
              </a:tr>
              <a:tr h="321724">
                <a:tc>
                  <a:txBody>
                    <a:bodyPr/>
                    <a:lstStyle/>
                    <a:p>
                      <a:r>
                        <a:rPr lang="en-US" sz="1400" dirty="0"/>
                        <a:t>Complete a task</a:t>
                      </a:r>
                    </a:p>
                  </a:txBody>
                  <a:tcPr/>
                </a:tc>
                <a:tc>
                  <a:txBody>
                    <a:bodyPr/>
                    <a:lstStyle/>
                    <a:p>
                      <a:r>
                        <a:rPr lang="en-US" sz="1400" dirty="0"/>
                        <a:t>Recipes</a:t>
                      </a:r>
                    </a:p>
                  </a:txBody>
                  <a:tcPr/>
                </a:tc>
                <a:extLst>
                  <a:ext uri="{0D108BD9-81ED-4DB2-BD59-A6C34878D82A}">
                    <a16:rowId xmlns:a16="http://schemas.microsoft.com/office/drawing/2014/main" val="3963017499"/>
                  </a:ext>
                </a:extLst>
              </a:tr>
              <a:tr h="321724">
                <a:tc>
                  <a:txBody>
                    <a:bodyPr/>
                    <a:lstStyle/>
                    <a:p>
                      <a:r>
                        <a:rPr lang="en-US" sz="1400" dirty="0"/>
                        <a:t>Say thankyou/ apologise/greetings</a:t>
                      </a:r>
                    </a:p>
                  </a:txBody>
                  <a:tcPr/>
                </a:tc>
                <a:tc>
                  <a:txBody>
                    <a:bodyPr/>
                    <a:lstStyle/>
                    <a:p>
                      <a:endParaRPr lang="en-US" sz="1400" dirty="0"/>
                    </a:p>
                  </a:txBody>
                  <a:tcPr/>
                </a:tc>
                <a:extLst>
                  <a:ext uri="{0D108BD9-81ED-4DB2-BD59-A6C34878D82A}">
                    <a16:rowId xmlns:a16="http://schemas.microsoft.com/office/drawing/2014/main" val="3385692256"/>
                  </a:ext>
                </a:extLst>
              </a:tr>
              <a:tr h="321724">
                <a:tc>
                  <a:txBody>
                    <a:bodyPr/>
                    <a:lstStyle/>
                    <a:p>
                      <a:r>
                        <a:rPr lang="en-US" sz="1400" dirty="0"/>
                        <a:t>Praise</a:t>
                      </a:r>
                    </a:p>
                  </a:txBody>
                  <a:tcPr/>
                </a:tc>
                <a:tc>
                  <a:txBody>
                    <a:bodyPr/>
                    <a:lstStyle/>
                    <a:p>
                      <a:endParaRPr lang="en-US" sz="1400" dirty="0"/>
                    </a:p>
                  </a:txBody>
                  <a:tcPr/>
                </a:tc>
                <a:extLst>
                  <a:ext uri="{0D108BD9-81ED-4DB2-BD59-A6C34878D82A}">
                    <a16:rowId xmlns:a16="http://schemas.microsoft.com/office/drawing/2014/main" val="2004912511"/>
                  </a:ext>
                </a:extLst>
              </a:tr>
              <a:tr h="321724">
                <a:tc>
                  <a:txBody>
                    <a:bodyPr/>
                    <a:lstStyle/>
                    <a:p>
                      <a:r>
                        <a:rPr lang="en-US" sz="1400" dirty="0"/>
                        <a:t>Success</a:t>
                      </a:r>
                    </a:p>
                  </a:txBody>
                  <a:tcPr/>
                </a:tc>
                <a:tc>
                  <a:txBody>
                    <a:bodyPr/>
                    <a:lstStyle/>
                    <a:p>
                      <a:endParaRPr lang="en-US" sz="1400" dirty="0"/>
                    </a:p>
                  </a:txBody>
                  <a:tcPr/>
                </a:tc>
                <a:extLst>
                  <a:ext uri="{0D108BD9-81ED-4DB2-BD59-A6C34878D82A}">
                    <a16:rowId xmlns:a16="http://schemas.microsoft.com/office/drawing/2014/main" val="3655989818"/>
                  </a:ext>
                </a:extLst>
              </a:tr>
              <a:tr h="321724">
                <a:tc>
                  <a:txBody>
                    <a:bodyPr/>
                    <a:lstStyle/>
                    <a:p>
                      <a:r>
                        <a:rPr lang="en-US" sz="1400" dirty="0"/>
                        <a:t>Birthday or other celebration</a:t>
                      </a:r>
                    </a:p>
                  </a:txBody>
                  <a:tcPr/>
                </a:tc>
                <a:tc>
                  <a:txBody>
                    <a:bodyPr/>
                    <a:lstStyle/>
                    <a:p>
                      <a:endParaRPr lang="en-US" sz="1400" dirty="0"/>
                    </a:p>
                  </a:txBody>
                  <a:tcPr/>
                </a:tc>
                <a:extLst>
                  <a:ext uri="{0D108BD9-81ED-4DB2-BD59-A6C34878D82A}">
                    <a16:rowId xmlns:a16="http://schemas.microsoft.com/office/drawing/2014/main" val="4070428228"/>
                  </a:ext>
                </a:extLst>
              </a:tr>
            </a:tbl>
          </a:graphicData>
        </a:graphic>
      </p:graphicFrame>
      <p:pic>
        <p:nvPicPr>
          <p:cNvPr id="11" name="Picture 10">
            <a:extLst>
              <a:ext uri="{FF2B5EF4-FFF2-40B4-BE49-F238E27FC236}">
                <a16:creationId xmlns:a16="http://schemas.microsoft.com/office/drawing/2014/main" id="{59A5974B-FF67-4518-8FBA-401D91329D4E}"/>
              </a:ext>
            </a:extLst>
          </p:cNvPr>
          <p:cNvPicPr/>
          <p:nvPr/>
        </p:nvPicPr>
        <p:blipFill>
          <a:blip r:embed="rId2"/>
          <a:stretch>
            <a:fillRect/>
          </a:stretch>
        </p:blipFill>
        <p:spPr>
          <a:xfrm>
            <a:off x="584605" y="5875200"/>
            <a:ext cx="11022790" cy="708608"/>
          </a:xfrm>
          <a:prstGeom prst="rect">
            <a:avLst/>
          </a:prstGeom>
        </p:spPr>
      </p:pic>
    </p:spTree>
    <p:extLst>
      <p:ext uri="{BB962C8B-B14F-4D97-AF65-F5344CB8AC3E}">
        <p14:creationId xmlns:p14="http://schemas.microsoft.com/office/powerpoint/2010/main" val="22228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49FD9F-74F2-4E42-99B0-62451482891E}"/>
              </a:ext>
            </a:extLst>
          </p:cNvPr>
          <p:cNvPicPr/>
          <p:nvPr/>
        </p:nvPicPr>
        <p:blipFill>
          <a:blip r:embed="rId2"/>
          <a:stretch>
            <a:fillRect/>
          </a:stretch>
        </p:blipFill>
        <p:spPr>
          <a:xfrm>
            <a:off x="584605" y="5875200"/>
            <a:ext cx="11022790" cy="708608"/>
          </a:xfrm>
          <a:prstGeom prst="rect">
            <a:avLst/>
          </a:prstGeom>
        </p:spPr>
      </p:pic>
      <p:sp>
        <p:nvSpPr>
          <p:cNvPr id="18" name="Rounded Rectangle 17">
            <a:extLst>
              <a:ext uri="{FF2B5EF4-FFF2-40B4-BE49-F238E27FC236}">
                <a16:creationId xmlns:a16="http://schemas.microsoft.com/office/drawing/2014/main" id="{E62DCF8B-AD03-2546-B600-1D83922189C8}"/>
              </a:ext>
            </a:extLst>
          </p:cNvPr>
          <p:cNvSpPr/>
          <p:nvPr/>
        </p:nvSpPr>
        <p:spPr>
          <a:xfrm>
            <a:off x="584605" y="1319514"/>
            <a:ext cx="4045433" cy="3220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69AD1EA-469C-354E-BC1C-EE98B4FAE835}"/>
              </a:ext>
            </a:extLst>
          </p:cNvPr>
          <p:cNvSpPr txBox="1"/>
          <p:nvPr/>
        </p:nvSpPr>
        <p:spPr>
          <a:xfrm>
            <a:off x="440003" y="1648729"/>
            <a:ext cx="4190035" cy="2308324"/>
          </a:xfrm>
          <a:prstGeom prst="rect">
            <a:avLst/>
          </a:prstGeom>
          <a:noFill/>
        </p:spPr>
        <p:txBody>
          <a:bodyPr wrap="square" rtlCol="0">
            <a:spAutoFit/>
          </a:bodyPr>
          <a:lstStyle/>
          <a:p>
            <a:pPr algn="ctr"/>
            <a:r>
              <a:rPr lang="en-US" sz="4800" dirty="0"/>
              <a:t>Ability </a:t>
            </a:r>
          </a:p>
          <a:p>
            <a:pPr algn="ctr"/>
            <a:r>
              <a:rPr lang="en-US" sz="4800" dirty="0"/>
              <a:t>versus </a:t>
            </a:r>
          </a:p>
          <a:p>
            <a:pPr algn="ctr"/>
            <a:r>
              <a:rPr lang="en-US" sz="4800" dirty="0"/>
              <a:t>Capacity</a:t>
            </a:r>
          </a:p>
        </p:txBody>
      </p:sp>
      <p:sp>
        <p:nvSpPr>
          <p:cNvPr id="20" name="Rounded Rectangle 19">
            <a:extLst>
              <a:ext uri="{FF2B5EF4-FFF2-40B4-BE49-F238E27FC236}">
                <a16:creationId xmlns:a16="http://schemas.microsoft.com/office/drawing/2014/main" id="{E7DCC718-9EDC-6C4E-A05B-71E38E8312A8}"/>
              </a:ext>
            </a:extLst>
          </p:cNvPr>
          <p:cNvSpPr/>
          <p:nvPr/>
        </p:nvSpPr>
        <p:spPr>
          <a:xfrm>
            <a:off x="4852727" y="1322244"/>
            <a:ext cx="4045433" cy="3220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290413A-E34A-FA49-9B44-1C0123AF7F3A}"/>
              </a:ext>
            </a:extLst>
          </p:cNvPr>
          <p:cNvSpPr txBox="1"/>
          <p:nvPr/>
        </p:nvSpPr>
        <p:spPr>
          <a:xfrm>
            <a:off x="5107554" y="1722952"/>
            <a:ext cx="3518704" cy="1815882"/>
          </a:xfrm>
          <a:prstGeom prst="rect">
            <a:avLst/>
          </a:prstGeom>
          <a:noFill/>
        </p:spPr>
        <p:txBody>
          <a:bodyPr wrap="square" rtlCol="0">
            <a:spAutoFit/>
          </a:bodyPr>
          <a:lstStyle/>
          <a:p>
            <a:pPr algn="ctr"/>
            <a:r>
              <a:rPr lang="en-US" sz="2800" dirty="0">
                <a:solidFill>
                  <a:schemeClr val="bg1"/>
                </a:solidFill>
              </a:rPr>
              <a:t>Confusing for parents and teachers</a:t>
            </a:r>
          </a:p>
          <a:p>
            <a:pPr algn="ctr"/>
            <a:endParaRPr lang="en-US" sz="2800" dirty="0">
              <a:solidFill>
                <a:schemeClr val="bg1"/>
              </a:solidFill>
            </a:endParaRPr>
          </a:p>
          <a:p>
            <a:pPr algn="ctr"/>
            <a:r>
              <a:rPr lang="en-US" sz="2800" dirty="0">
                <a:solidFill>
                  <a:schemeClr val="bg1"/>
                </a:solidFill>
              </a:rPr>
              <a:t>Initially unpredictable</a:t>
            </a:r>
          </a:p>
        </p:txBody>
      </p:sp>
      <p:sp>
        <p:nvSpPr>
          <p:cNvPr id="23" name="Rounded Rectangle 22">
            <a:extLst>
              <a:ext uri="{FF2B5EF4-FFF2-40B4-BE49-F238E27FC236}">
                <a16:creationId xmlns:a16="http://schemas.microsoft.com/office/drawing/2014/main" id="{C9AB7E46-8DEC-F74B-9A21-6D1D11722F35}"/>
              </a:ext>
            </a:extLst>
          </p:cNvPr>
          <p:cNvSpPr/>
          <p:nvPr/>
        </p:nvSpPr>
        <p:spPr>
          <a:xfrm>
            <a:off x="9120849" y="1871266"/>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3079B815-7103-CB44-B375-60005F247EDD}"/>
              </a:ext>
            </a:extLst>
          </p:cNvPr>
          <p:cNvSpPr/>
          <p:nvPr/>
        </p:nvSpPr>
        <p:spPr>
          <a:xfrm>
            <a:off x="9120849" y="519032"/>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3B9622E9-6895-8045-8904-64270844307C}"/>
              </a:ext>
            </a:extLst>
          </p:cNvPr>
          <p:cNvSpPr/>
          <p:nvPr/>
        </p:nvSpPr>
        <p:spPr>
          <a:xfrm>
            <a:off x="9091995" y="3232554"/>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intentional/ not malicious</a:t>
            </a:r>
          </a:p>
        </p:txBody>
      </p:sp>
      <p:sp>
        <p:nvSpPr>
          <p:cNvPr id="28" name="Rounded Rectangle 27">
            <a:extLst>
              <a:ext uri="{FF2B5EF4-FFF2-40B4-BE49-F238E27FC236}">
                <a16:creationId xmlns:a16="http://schemas.microsoft.com/office/drawing/2014/main" id="{A331A4D6-90C0-1E40-AEE1-B2DB12063EF2}"/>
              </a:ext>
            </a:extLst>
          </p:cNvPr>
          <p:cNvSpPr/>
          <p:nvPr/>
        </p:nvSpPr>
        <p:spPr>
          <a:xfrm>
            <a:off x="9120849" y="4540122"/>
            <a:ext cx="2743202" cy="1003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Understanding reduces your stress</a:t>
            </a:r>
          </a:p>
        </p:txBody>
      </p:sp>
      <p:sp>
        <p:nvSpPr>
          <p:cNvPr id="29" name="TextBox 28">
            <a:extLst>
              <a:ext uri="{FF2B5EF4-FFF2-40B4-BE49-F238E27FC236}">
                <a16:creationId xmlns:a16="http://schemas.microsoft.com/office/drawing/2014/main" id="{4B8105B4-1CFB-174F-873F-E66FD001E5DB}"/>
              </a:ext>
            </a:extLst>
          </p:cNvPr>
          <p:cNvSpPr txBox="1"/>
          <p:nvPr/>
        </p:nvSpPr>
        <p:spPr>
          <a:xfrm>
            <a:off x="9271322" y="701826"/>
            <a:ext cx="2453832" cy="646331"/>
          </a:xfrm>
          <a:prstGeom prst="rect">
            <a:avLst/>
          </a:prstGeom>
          <a:noFill/>
        </p:spPr>
        <p:txBody>
          <a:bodyPr wrap="square" rtlCol="0">
            <a:spAutoFit/>
          </a:bodyPr>
          <a:lstStyle/>
          <a:p>
            <a:pPr algn="ctr"/>
            <a:r>
              <a:rPr lang="en-US" dirty="0">
                <a:solidFill>
                  <a:schemeClr val="bg1"/>
                </a:solidFill>
              </a:rPr>
              <a:t>You don’t know what you don’t know</a:t>
            </a:r>
          </a:p>
        </p:txBody>
      </p:sp>
      <p:sp>
        <p:nvSpPr>
          <p:cNvPr id="30" name="TextBox 29">
            <a:extLst>
              <a:ext uri="{FF2B5EF4-FFF2-40B4-BE49-F238E27FC236}">
                <a16:creationId xmlns:a16="http://schemas.microsoft.com/office/drawing/2014/main" id="{93290CAF-43DF-C24E-B302-CEDC29DE2244}"/>
              </a:ext>
            </a:extLst>
          </p:cNvPr>
          <p:cNvSpPr txBox="1"/>
          <p:nvPr/>
        </p:nvSpPr>
        <p:spPr>
          <a:xfrm>
            <a:off x="9271322" y="1923007"/>
            <a:ext cx="2453832" cy="646331"/>
          </a:xfrm>
          <a:prstGeom prst="rect">
            <a:avLst/>
          </a:prstGeom>
          <a:noFill/>
        </p:spPr>
        <p:txBody>
          <a:bodyPr wrap="square" rtlCol="0">
            <a:spAutoFit/>
          </a:bodyPr>
          <a:lstStyle/>
          <a:p>
            <a:pPr algn="ctr"/>
            <a:r>
              <a:rPr lang="en-US" dirty="0">
                <a:solidFill>
                  <a:schemeClr val="bg1"/>
                </a:solidFill>
              </a:rPr>
              <a:t>Consider obvious antecedents</a:t>
            </a:r>
          </a:p>
        </p:txBody>
      </p:sp>
      <p:cxnSp>
        <p:nvCxnSpPr>
          <p:cNvPr id="5" name="Straight Arrow Connector 4">
            <a:extLst>
              <a:ext uri="{FF2B5EF4-FFF2-40B4-BE49-F238E27FC236}">
                <a16:creationId xmlns:a16="http://schemas.microsoft.com/office/drawing/2014/main" id="{C104525C-1B0E-2244-94FA-3D0323FDA978}"/>
              </a:ext>
            </a:extLst>
          </p:cNvPr>
          <p:cNvCxnSpPr>
            <a:cxnSpLocks/>
          </p:cNvCxnSpPr>
          <p:nvPr/>
        </p:nvCxnSpPr>
        <p:spPr>
          <a:xfrm flipV="1">
            <a:off x="8704244" y="1020934"/>
            <a:ext cx="387751" cy="39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156EA80-41AB-3840-9B0F-3086D0C07738}"/>
              </a:ext>
            </a:extLst>
          </p:cNvPr>
          <p:cNvCxnSpPr>
            <a:endCxn id="23" idx="1"/>
          </p:cNvCxnSpPr>
          <p:nvPr/>
        </p:nvCxnSpPr>
        <p:spPr>
          <a:xfrm>
            <a:off x="8881085" y="2373167"/>
            <a:ext cx="23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D99CF-AAEF-E443-8F65-41181A88DE77}"/>
              </a:ext>
            </a:extLst>
          </p:cNvPr>
          <p:cNvCxnSpPr>
            <a:endCxn id="27" idx="1"/>
          </p:cNvCxnSpPr>
          <p:nvPr/>
        </p:nvCxnSpPr>
        <p:spPr>
          <a:xfrm>
            <a:off x="8898160" y="3734455"/>
            <a:ext cx="193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467C9D-1CD1-544C-97F4-E1A3B73FD3DB}"/>
              </a:ext>
            </a:extLst>
          </p:cNvPr>
          <p:cNvCxnSpPr>
            <a:cxnSpLocks/>
          </p:cNvCxnSpPr>
          <p:nvPr/>
        </p:nvCxnSpPr>
        <p:spPr>
          <a:xfrm>
            <a:off x="8670175" y="4466037"/>
            <a:ext cx="421820" cy="396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72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2367</TotalTime>
  <Words>2179</Words>
  <Application>Microsoft Office PowerPoint</Application>
  <PresentationFormat>Widescreen</PresentationFormat>
  <Paragraphs>220</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Calibri Light</vt:lpstr>
      <vt:lpstr>Chalkboard SE</vt:lpstr>
      <vt:lpstr>Wingdings</vt:lpstr>
      <vt:lpstr>Office Theme</vt:lpstr>
      <vt:lpstr>PowerPoint Presentation</vt:lpstr>
      <vt:lpstr>PowerPoint Presentation</vt:lpstr>
      <vt:lpstr>What is PDAS?</vt:lpstr>
      <vt:lpstr>Other PDAS Characteristics</vt:lpstr>
      <vt:lpstr>PowerPoint Presentation</vt:lpstr>
      <vt:lpstr>PowerPoint Presentation</vt:lpstr>
      <vt:lpstr>Demands</vt:lpstr>
      <vt:lpstr>What is a demand?</vt:lpstr>
      <vt:lpstr>PowerPoint Presentation</vt:lpstr>
      <vt:lpstr>Extreme demand avoidance questionnaire</vt:lpstr>
      <vt:lpstr>Extreme demand avoidance questionnaire</vt:lpstr>
      <vt:lpstr>PowerPoint Presentation</vt:lpstr>
      <vt:lpstr>Adjusting your mindset</vt:lpstr>
      <vt:lpstr> Support of the underlying difficulties </vt:lpstr>
      <vt:lpstr>Support with the underlying anxiety </vt:lpstr>
      <vt:lpstr>Distressed feelings</vt:lpstr>
      <vt:lpstr>MAP</vt:lpstr>
      <vt:lpstr>Mirroring scripts </vt:lpstr>
      <vt:lpstr>ASK</vt:lpstr>
      <vt:lpstr>Ask</vt:lpstr>
      <vt:lpstr>Prop up</vt:lpstr>
      <vt:lpstr> Tasks Listed From Easiest to Most Difficult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 Cook</dc:creator>
  <cp:lastModifiedBy>Ayesha Hilton</cp:lastModifiedBy>
  <cp:revision>3</cp:revision>
  <dcterms:created xsi:type="dcterms:W3CDTF">2022-06-15T04:33:18Z</dcterms:created>
  <dcterms:modified xsi:type="dcterms:W3CDTF">2022-06-17T01:10:28Z</dcterms:modified>
</cp:coreProperties>
</file>